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89"/>
  </p:notesMasterIdLst>
  <p:sldIdLst>
    <p:sldId id="361" r:id="rId2"/>
    <p:sldId id="270" r:id="rId3"/>
    <p:sldId id="262" r:id="rId4"/>
    <p:sldId id="271" r:id="rId5"/>
    <p:sldId id="267" r:id="rId6"/>
    <p:sldId id="265" r:id="rId7"/>
    <p:sldId id="266" r:id="rId8"/>
    <p:sldId id="272" r:id="rId9"/>
    <p:sldId id="273" r:id="rId10"/>
    <p:sldId id="275" r:id="rId11"/>
    <p:sldId id="274" r:id="rId12"/>
    <p:sldId id="281" r:id="rId13"/>
    <p:sldId id="282" r:id="rId14"/>
    <p:sldId id="277" r:id="rId15"/>
    <p:sldId id="276" r:id="rId16"/>
    <p:sldId id="362" r:id="rId17"/>
    <p:sldId id="284" r:id="rId18"/>
    <p:sldId id="363" r:id="rId19"/>
    <p:sldId id="285" r:id="rId20"/>
    <p:sldId id="286" r:id="rId21"/>
    <p:sldId id="288" r:id="rId22"/>
    <p:sldId id="289" r:id="rId23"/>
    <p:sldId id="291" r:id="rId24"/>
    <p:sldId id="292" r:id="rId25"/>
    <p:sldId id="293" r:id="rId26"/>
    <p:sldId id="294" r:id="rId27"/>
    <p:sldId id="364" r:id="rId28"/>
    <p:sldId id="296" r:id="rId29"/>
    <p:sldId id="295" r:id="rId30"/>
    <p:sldId id="287" r:id="rId31"/>
    <p:sldId id="297" r:id="rId32"/>
    <p:sldId id="298" r:id="rId33"/>
    <p:sldId id="299" r:id="rId34"/>
    <p:sldId id="303" r:id="rId35"/>
    <p:sldId id="302" r:id="rId36"/>
    <p:sldId id="305" r:id="rId37"/>
    <p:sldId id="306" r:id="rId38"/>
    <p:sldId id="365" r:id="rId39"/>
    <p:sldId id="307" r:id="rId40"/>
    <p:sldId id="309" r:id="rId41"/>
    <p:sldId id="310" r:id="rId42"/>
    <p:sldId id="366" r:id="rId43"/>
    <p:sldId id="304" r:id="rId44"/>
    <p:sldId id="312" r:id="rId45"/>
    <p:sldId id="314" r:id="rId46"/>
    <p:sldId id="367" r:id="rId47"/>
    <p:sldId id="317" r:id="rId48"/>
    <p:sldId id="368" r:id="rId49"/>
    <p:sldId id="318" r:id="rId50"/>
    <p:sldId id="358" r:id="rId51"/>
    <p:sldId id="357" r:id="rId52"/>
    <p:sldId id="319" r:id="rId53"/>
    <p:sldId id="320" r:id="rId54"/>
    <p:sldId id="321" r:id="rId55"/>
    <p:sldId id="315" r:id="rId56"/>
    <p:sldId id="322" r:id="rId57"/>
    <p:sldId id="325" r:id="rId58"/>
    <p:sldId id="324" r:id="rId59"/>
    <p:sldId id="326" r:id="rId60"/>
    <p:sldId id="327" r:id="rId61"/>
    <p:sldId id="313" r:id="rId62"/>
    <p:sldId id="329" r:id="rId63"/>
    <p:sldId id="330" r:id="rId64"/>
    <p:sldId id="332" r:id="rId65"/>
    <p:sldId id="333" r:id="rId66"/>
    <p:sldId id="335" r:id="rId67"/>
    <p:sldId id="336" r:id="rId68"/>
    <p:sldId id="337" r:id="rId69"/>
    <p:sldId id="338" r:id="rId70"/>
    <p:sldId id="331" r:id="rId71"/>
    <p:sldId id="340" r:id="rId72"/>
    <p:sldId id="341" r:id="rId73"/>
    <p:sldId id="328" r:id="rId74"/>
    <p:sldId id="342" r:id="rId75"/>
    <p:sldId id="343" r:id="rId76"/>
    <p:sldId id="344" r:id="rId77"/>
    <p:sldId id="345" r:id="rId78"/>
    <p:sldId id="346" r:id="rId79"/>
    <p:sldId id="347" r:id="rId80"/>
    <p:sldId id="348" r:id="rId81"/>
    <p:sldId id="349" r:id="rId82"/>
    <p:sldId id="350" r:id="rId83"/>
    <p:sldId id="351" r:id="rId84"/>
    <p:sldId id="352" r:id="rId85"/>
    <p:sldId id="354" r:id="rId86"/>
    <p:sldId id="359" r:id="rId87"/>
    <p:sldId id="355"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7C0DE"/>
    <a:srgbClr val="0F6FC6"/>
    <a:srgbClr val="6699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308" autoAdjust="0"/>
    <p:restoredTop sz="76240" autoAdjust="0"/>
  </p:normalViewPr>
  <p:slideViewPr>
    <p:cSldViewPr snapToGrid="0">
      <p:cViewPr varScale="1">
        <p:scale>
          <a:sx n="88" d="100"/>
          <a:sy n="88" d="100"/>
        </p:scale>
        <p:origin x="2292" y="9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B87A7-C528-4740-949C-D9F9A73ED628}" type="datetimeFigureOut">
              <a:rPr lang="zh-CN" altLang="en-US" smtClean="0"/>
              <a:t>2019/11/23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7121B-E068-4FA3-A00D-73D274FD23B2}" type="slidenum">
              <a:rPr lang="zh-CN" altLang="en-US" smtClean="0"/>
              <a:t>‹#›</a:t>
            </a:fld>
            <a:endParaRPr lang="zh-CN" altLang="en-US"/>
          </a:p>
        </p:txBody>
      </p:sp>
    </p:spTree>
    <p:extLst>
      <p:ext uri="{BB962C8B-B14F-4D97-AF65-F5344CB8AC3E}">
        <p14:creationId xmlns:p14="http://schemas.microsoft.com/office/powerpoint/2010/main" val="427560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smtClean="0"/>
              <a:t>风险更大的增量模型：一旦确定了用户需求之后，就着手拟定第一个构件的规格说明文档，完成后规格说明组将转向第二个构件的规格说明，与此同时设计组开始设计第一个构件……用这种方式开发软件，不同的构件将并行地构建，因此有可能加快工程进度。但是，使用这种方法将冒构件无法集成到一起的风险，除非密切地监控整个开发过程，否则整个工程可能毁于一旦。</a:t>
            </a:r>
          </a:p>
          <a:p>
            <a:endParaRPr lang="zh-CN" altLang="en-US" dirty="0"/>
          </a:p>
        </p:txBody>
      </p:sp>
      <p:sp>
        <p:nvSpPr>
          <p:cNvPr id="4" name="灯片编号占位符 3"/>
          <p:cNvSpPr>
            <a:spLocks noGrp="1"/>
          </p:cNvSpPr>
          <p:nvPr>
            <p:ph type="sldNum" sz="quarter" idx="10"/>
          </p:nvPr>
        </p:nvSpPr>
        <p:spPr/>
        <p:txBody>
          <a:bodyPr/>
          <a:lstStyle/>
          <a:p>
            <a:fld id="{3487121B-E068-4FA3-A00D-73D274FD23B2}" type="slidenum">
              <a:rPr lang="zh-CN" altLang="en-US" smtClean="0"/>
              <a:t>58</a:t>
            </a:fld>
            <a:endParaRPr lang="zh-CN" altLang="en-US"/>
          </a:p>
        </p:txBody>
      </p:sp>
    </p:spTree>
    <p:extLst>
      <p:ext uri="{BB962C8B-B14F-4D97-AF65-F5344CB8AC3E}">
        <p14:creationId xmlns:p14="http://schemas.microsoft.com/office/powerpoint/2010/main" val="428599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mtClean="0"/>
              <a:t>风险更大的增量模型：一旦确定了用户需求之后，就着手拟定第一个构件的规格说明文档，完成后规格说明组将转向第二个构件的规格说明，与此同时设计组开始设计第一个构件……用这种方式开发软件，不同的构件将并行地构建，因此有可能加快工程进度。但是，使用这种方法将冒构件无法集成到一起的风险，除非密切地监控整个开发过程，否则整个工程可能毁于一旦。</a:t>
            </a:r>
          </a:p>
          <a:p>
            <a:endParaRPr lang="zh-CN" altLang="en-US"/>
          </a:p>
        </p:txBody>
      </p:sp>
      <p:sp>
        <p:nvSpPr>
          <p:cNvPr id="4" name="灯片编号占位符 3"/>
          <p:cNvSpPr>
            <a:spLocks noGrp="1"/>
          </p:cNvSpPr>
          <p:nvPr>
            <p:ph type="sldNum" sz="quarter" idx="10"/>
          </p:nvPr>
        </p:nvSpPr>
        <p:spPr/>
        <p:txBody>
          <a:bodyPr/>
          <a:lstStyle/>
          <a:p>
            <a:fld id="{3487121B-E068-4FA3-A00D-73D274FD23B2}" type="slidenum">
              <a:rPr lang="zh-CN" altLang="en-US" smtClean="0"/>
              <a:t>59</a:t>
            </a:fld>
            <a:endParaRPr lang="zh-CN" altLang="en-US"/>
          </a:p>
        </p:txBody>
      </p:sp>
    </p:spTree>
    <p:extLst>
      <p:ext uri="{BB962C8B-B14F-4D97-AF65-F5344CB8AC3E}">
        <p14:creationId xmlns:p14="http://schemas.microsoft.com/office/powerpoint/2010/main" val="1635406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图中带箭头的点划线的长度代表当前累计的开发费用，螺旋线的角度值代表开发进度。</a:t>
            </a:r>
          </a:p>
          <a:p>
            <a:r>
              <a:rPr lang="zh-CN" altLang="en-US" dirty="0" smtClean="0"/>
              <a:t>螺旋线每个周期对应于一个开发阶段。每个阶段开始时（左上象限）的任务是，确定该阶段的目标、为完成这些目标选择方案及设定这些方案的约束条件。接下来的任务是，从风险角度分析上一步的工作结果，努力排除各种潜在的风险，通常用建造原型的方法来排除风险。如果风险不能排除，则停止开发工作或大幅度地削减项目规模。如果成功地排除了所有风险，则启动下一个开发步骤（右下象限），在这个步骤的工作过程相当于纯粹的瀑布模型。最后是评价该阶段的工作成果并计划下一个阶段的工作。</a:t>
            </a:r>
          </a:p>
          <a:p>
            <a:endParaRPr lang="zh-CN" altLang="en-US" dirty="0"/>
          </a:p>
        </p:txBody>
      </p:sp>
      <p:sp>
        <p:nvSpPr>
          <p:cNvPr id="4" name="灯片编号占位符 3"/>
          <p:cNvSpPr>
            <a:spLocks noGrp="1"/>
          </p:cNvSpPr>
          <p:nvPr>
            <p:ph type="sldNum" sz="quarter" idx="10"/>
          </p:nvPr>
        </p:nvSpPr>
        <p:spPr/>
        <p:txBody>
          <a:bodyPr/>
          <a:lstStyle/>
          <a:p>
            <a:fld id="{3487121B-E068-4FA3-A00D-73D274FD23B2}" type="slidenum">
              <a:rPr lang="zh-CN" altLang="en-US" smtClean="0"/>
              <a:t>60</a:t>
            </a:fld>
            <a:endParaRPr lang="zh-CN" altLang="en-US"/>
          </a:p>
        </p:txBody>
      </p:sp>
    </p:spTree>
    <p:extLst>
      <p:ext uri="{BB962C8B-B14F-4D97-AF65-F5344CB8AC3E}">
        <p14:creationId xmlns:p14="http://schemas.microsoft.com/office/powerpoint/2010/main" val="2177071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1.11</a:t>
            </a:r>
            <a:r>
              <a:rPr lang="zh-CN" altLang="en-US" dirty="0" smtClean="0"/>
              <a:t>描述了极限编程的整体开发过程。首先，项目组针对客户代表提出的“用户故事”（用户故事类似于用例，但比用例更简单，通常仅描述功能需求）进行讨论，提出隐喻，在此项活动中可能需要对体系结构进行“试探”（所谓试探就是提出相关技术难点的试探性解决方案）。然后，项目组在隐喻和用户故事的基础上，根据客户设定的优先级制订交付计划（为了制订出切实可行的交付计划，可能需要对某些技术难点进行试探）。接下来开始多个迭代过程（通常每个迭代历时</a:t>
            </a:r>
            <a:r>
              <a:rPr lang="en-US" altLang="zh-CN" dirty="0" smtClean="0"/>
              <a:t>1~3</a:t>
            </a:r>
            <a:r>
              <a:rPr lang="zh-CN" altLang="en-US" dirty="0" smtClean="0"/>
              <a:t>周），在迭代期内产生的新用户故事不在本次迭代内解决，以保证本次开发过程不受干扰。开发出的新版本软件通过验收测试之后交付用户使用。</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487121B-E068-4FA3-A00D-73D274FD23B2}" type="slidenum">
              <a:rPr lang="zh-CN" altLang="en-US" smtClean="0"/>
              <a:t>74</a:t>
            </a:fld>
            <a:endParaRPr lang="zh-CN" altLang="en-US"/>
          </a:p>
        </p:txBody>
      </p:sp>
    </p:spTree>
    <p:extLst>
      <p:ext uri="{BB962C8B-B14F-4D97-AF65-F5344CB8AC3E}">
        <p14:creationId xmlns:p14="http://schemas.microsoft.com/office/powerpoint/2010/main" val="814697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2362200"/>
          </a:xfrm>
          <a:prstGeom prst="rect">
            <a:avLst/>
          </a:prstGeom>
          <a:solidFill>
            <a:schemeClr val="accent2"/>
          </a:solidFill>
          <a:ln w="9525">
            <a:solidFill>
              <a:schemeClr val="tx1"/>
            </a:solidFill>
            <a:miter lim="800000"/>
            <a:headEnd/>
            <a:tailEnd/>
          </a:ln>
          <a:effec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defRPr/>
            </a:pPr>
            <a:endParaRPr lang="zh-CN" altLang="en-US">
              <a:solidFill>
                <a:srgbClr val="000000"/>
              </a:solidFill>
            </a:endParaRPr>
          </a:p>
        </p:txBody>
      </p:sp>
      <p:sp>
        <p:nvSpPr>
          <p:cNvPr id="80899" name="Rectangle 3"/>
          <p:cNvSpPr>
            <a:spLocks noGrp="1" noChangeArrowheads="1"/>
          </p:cNvSpPr>
          <p:nvPr>
            <p:ph type="ctrTitle"/>
          </p:nvPr>
        </p:nvSpPr>
        <p:spPr>
          <a:xfrm>
            <a:off x="685800" y="457200"/>
            <a:ext cx="7772400" cy="1143000"/>
          </a:xfrm>
        </p:spPr>
        <p:txBody>
          <a:bodyPr/>
          <a:lstStyle>
            <a:lvl1pPr>
              <a:defRPr sz="4000" b="0">
                <a:latin typeface="华文细黑" panose="02010600040101010101" pitchFamily="2" charset="-122"/>
                <a:ea typeface="华文细黑" panose="02010600040101010101" pitchFamily="2" charset="-122"/>
              </a:defRPr>
            </a:lvl1pPr>
          </a:lstStyle>
          <a:p>
            <a:pPr lvl="0"/>
            <a:r>
              <a:rPr lang="zh-CN" altLang="en-US" noProof="0" dirty="0"/>
              <a:t>输入标题</a:t>
            </a:r>
          </a:p>
        </p:txBody>
      </p:sp>
      <p:sp>
        <p:nvSpPr>
          <p:cNvPr id="80900" name="Rectangle 4"/>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zh-CN" noProof="0" dirty="0"/>
              <a:t>Click to edit Master subtitle style</a:t>
            </a:r>
          </a:p>
        </p:txBody>
      </p:sp>
    </p:spTree>
    <p:extLst>
      <p:ext uri="{BB962C8B-B14F-4D97-AF65-F5344CB8AC3E}">
        <p14:creationId xmlns:p14="http://schemas.microsoft.com/office/powerpoint/2010/main" val="29326609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36538" y="333375"/>
            <a:ext cx="8643937"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4213" y="1412875"/>
            <a:ext cx="3883025"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19638" y="1412875"/>
            <a:ext cx="3884612" cy="4321175"/>
          </a:xfrm>
        </p:spPr>
        <p:txBody>
          <a:bodyPr/>
          <a:lstStyle/>
          <a:p>
            <a:pPr lvl="0"/>
            <a:endParaRPr lang="zh-CN" altLang="en-US" noProof="0"/>
          </a:p>
        </p:txBody>
      </p:sp>
    </p:spTree>
    <p:extLst>
      <p:ext uri="{BB962C8B-B14F-4D97-AF65-F5344CB8AC3E}">
        <p14:creationId xmlns:p14="http://schemas.microsoft.com/office/powerpoint/2010/main" val="199445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atin typeface="华文细黑" panose="02010600040101010101" pitchFamily="2" charset="-122"/>
                <a:ea typeface="华文细黑" panose="020106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885529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4213" y="1412875"/>
            <a:ext cx="3883025"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412875"/>
            <a:ext cx="3884612"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28859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1556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92259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00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91209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36538" y="333375"/>
            <a:ext cx="8643937" cy="792163"/>
          </a:xfrm>
        </p:spPr>
        <p:txBody>
          <a:bodyPr/>
          <a:lstStyle/>
          <a:p>
            <a:r>
              <a:rPr lang="zh-CN" altLang="en-US"/>
              <a:t>单击此处编辑母版标题样式</a:t>
            </a:r>
          </a:p>
        </p:txBody>
      </p:sp>
      <p:sp>
        <p:nvSpPr>
          <p:cNvPr id="3" name="表格占位符 2"/>
          <p:cNvSpPr>
            <a:spLocks noGrp="1"/>
          </p:cNvSpPr>
          <p:nvPr>
            <p:ph type="tbl" idx="1"/>
          </p:nvPr>
        </p:nvSpPr>
        <p:spPr>
          <a:xfrm>
            <a:off x="684213" y="1412875"/>
            <a:ext cx="7920037" cy="4321175"/>
          </a:xfrm>
        </p:spPr>
        <p:txBody>
          <a:bodyPr/>
          <a:lstStyle/>
          <a:p>
            <a:pPr lvl="0"/>
            <a:endParaRPr lang="zh-CN" altLang="en-US" noProof="0"/>
          </a:p>
        </p:txBody>
      </p:sp>
    </p:spTree>
    <p:extLst>
      <p:ext uri="{BB962C8B-B14F-4D97-AF65-F5344CB8AC3E}">
        <p14:creationId xmlns:p14="http://schemas.microsoft.com/office/powerpoint/2010/main" val="34450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6538" y="333375"/>
            <a:ext cx="8643937"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4213" y="1412875"/>
            <a:ext cx="3883025"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412875"/>
            <a:ext cx="3884612"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66189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41300" y="296863"/>
            <a:ext cx="8656638" cy="828675"/>
          </a:xfrm>
          <a:prstGeom prst="rect">
            <a:avLst/>
          </a:prstGeom>
          <a:solidFill>
            <a:schemeClr val="accent2"/>
          </a:solidFill>
          <a:ln w="9525">
            <a:solidFill>
              <a:schemeClr val="tx1"/>
            </a:solidFill>
            <a:miter lim="800000"/>
            <a:headEnd/>
            <a:tailEnd/>
          </a:ln>
          <a:effec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defRPr/>
            </a:pPr>
            <a:endParaRPr lang="zh-CN" altLang="en-US">
              <a:solidFill>
                <a:srgbClr val="000000"/>
              </a:solidFill>
            </a:endParaRPr>
          </a:p>
        </p:txBody>
      </p:sp>
      <p:sp>
        <p:nvSpPr>
          <p:cNvPr id="19459" name="Rectangle 4"/>
          <p:cNvSpPr>
            <a:spLocks noGrp="1" noChangeArrowheads="1"/>
          </p:cNvSpPr>
          <p:nvPr>
            <p:ph type="title"/>
          </p:nvPr>
        </p:nvSpPr>
        <p:spPr bwMode="white">
          <a:xfrm>
            <a:off x="236538" y="333375"/>
            <a:ext cx="8643937" cy="792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输入标题</a:t>
            </a:r>
          </a:p>
        </p:txBody>
      </p:sp>
      <p:sp>
        <p:nvSpPr>
          <p:cNvPr id="19460" name="Rectangle 5"/>
          <p:cNvSpPr>
            <a:spLocks noGrp="1" noChangeArrowheads="1"/>
          </p:cNvSpPr>
          <p:nvPr>
            <p:ph type="body" idx="1"/>
          </p:nvPr>
        </p:nvSpPr>
        <p:spPr bwMode="auto">
          <a:xfrm>
            <a:off x="684213" y="1412875"/>
            <a:ext cx="7920037" cy="4321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Line 7"/>
          <p:cNvSpPr>
            <a:spLocks noChangeShapeType="1"/>
          </p:cNvSpPr>
          <p:nvPr/>
        </p:nvSpPr>
        <p:spPr bwMode="auto">
          <a:xfrm>
            <a:off x="0" y="6248400"/>
            <a:ext cx="9144000" cy="0"/>
          </a:xfrm>
          <a:prstGeom prst="line">
            <a:avLst/>
          </a:prstGeom>
          <a:noFill/>
          <a:ln w="28575">
            <a:solidFill>
              <a:schemeClr val="tx1"/>
            </a:solidFill>
            <a:round/>
            <a:headEnd/>
            <a:tailEnd/>
          </a:ln>
          <a:effectLst/>
        </p:spPr>
        <p:txBody>
          <a:bodyPr/>
          <a:lstStyle/>
          <a:p>
            <a:pPr fontAlgn="base">
              <a:spcBef>
                <a:spcPct val="0"/>
              </a:spcBef>
              <a:spcAft>
                <a:spcPct val="0"/>
              </a:spcAft>
              <a:defRPr/>
            </a:pPr>
            <a:endParaRPr lang="zh-CN" altLang="en-US" sz="2400">
              <a:solidFill>
                <a:srgbClr val="000000"/>
              </a:solidFill>
              <a:latin typeface="Times New Roman" pitchFamily="18" charset="0"/>
            </a:endParaRPr>
          </a:p>
        </p:txBody>
      </p:sp>
      <p:sp>
        <p:nvSpPr>
          <p:cNvPr id="1030" name="Line 13"/>
          <p:cNvSpPr>
            <a:spLocks noChangeShapeType="1"/>
          </p:cNvSpPr>
          <p:nvPr/>
        </p:nvSpPr>
        <p:spPr bwMode="auto">
          <a:xfrm>
            <a:off x="0" y="6248400"/>
            <a:ext cx="9144000" cy="0"/>
          </a:xfrm>
          <a:prstGeom prst="line">
            <a:avLst/>
          </a:prstGeom>
          <a:noFill/>
          <a:ln w="28575">
            <a:solidFill>
              <a:schemeClr val="tx1"/>
            </a:solidFill>
            <a:round/>
            <a:headEnd/>
            <a:tailEnd/>
          </a:ln>
          <a:effectLst/>
        </p:spPr>
        <p:txBody>
          <a:bodyPr/>
          <a:lstStyle/>
          <a:p>
            <a:pPr fontAlgn="base">
              <a:spcBef>
                <a:spcPct val="0"/>
              </a:spcBef>
              <a:spcAft>
                <a:spcPct val="0"/>
              </a:spcAft>
              <a:defRPr/>
            </a:pPr>
            <a:endParaRPr lang="zh-CN" altLang="en-US" sz="2400">
              <a:solidFill>
                <a:srgbClr val="000000"/>
              </a:solidFill>
              <a:latin typeface="Times New Roman" pitchFamily="18" charset="0"/>
            </a:endParaRPr>
          </a:p>
        </p:txBody>
      </p:sp>
      <p:sp>
        <p:nvSpPr>
          <p:cNvPr id="1031" name="Text Box 21"/>
          <p:cNvSpPr txBox="1">
            <a:spLocks noChangeArrowheads="1"/>
          </p:cNvSpPr>
          <p:nvPr/>
        </p:nvSpPr>
        <p:spPr bwMode="auto">
          <a:xfrm>
            <a:off x="63500" y="6375400"/>
            <a:ext cx="3520621" cy="307777"/>
          </a:xfrm>
          <a:prstGeom prst="rect">
            <a:avLst/>
          </a:prstGeom>
          <a:noFill/>
          <a:ln>
            <a:noFill/>
          </a:ln>
          <a:effectLst/>
        </p:spPr>
        <p:txBody>
          <a:bodyPr wrap="square">
            <a:spAutoFit/>
          </a:bodyPr>
          <a:lstStyle>
            <a:defPPr>
              <a:defRPr lang="zh-CN"/>
            </a:defPPr>
            <a:lvl1pPr algn="ctr" fontAlgn="base">
              <a:spcBef>
                <a:spcPct val="50000"/>
              </a:spcBef>
              <a:spcAft>
                <a:spcPct val="0"/>
              </a:spcAft>
              <a:defRPr b="0">
                <a:solidFill>
                  <a:srgbClr val="0000CC"/>
                </a:solidFill>
                <a:latin typeface="Aharoni" panose="02010803020104030203" pitchFamily="2" charset="-79"/>
                <a:ea typeface="宋体" pitchFamily="2" charset="-122"/>
                <a:cs typeface="Aharoni" panose="02010803020104030203" pitchFamily="2" charset="-79"/>
              </a:defRPr>
            </a:lvl1pPr>
            <a:lvl2pPr marL="742950" indent="-285750" eaLnBrk="0" hangingPunct="0">
              <a:defRPr sz="2400">
                <a:latin typeface="Times New Roman" pitchFamily="18" charset="0"/>
                <a:ea typeface="宋体" pitchFamily="2" charset="-122"/>
              </a:defRPr>
            </a:lvl2pPr>
            <a:lvl3pPr marL="1143000" indent="-228600" eaLnBrk="0" hangingPunct="0">
              <a:defRPr sz="2400">
                <a:latin typeface="Times New Roman" pitchFamily="18" charset="0"/>
                <a:ea typeface="宋体" pitchFamily="2" charset="-122"/>
              </a:defRPr>
            </a:lvl3pPr>
            <a:lvl4pPr marL="1600200" indent="-228600" eaLnBrk="0" hangingPunct="0">
              <a:defRPr sz="2400">
                <a:latin typeface="Times New Roman" pitchFamily="18" charset="0"/>
                <a:ea typeface="宋体" pitchFamily="2" charset="-122"/>
              </a:defRPr>
            </a:lvl4pPr>
            <a:lvl5pPr marL="2057400" indent="-228600" eaLnBrk="0" hangingPunct="0">
              <a:defRPr sz="2400">
                <a:latin typeface="Times New Roman" pitchFamily="18" charset="0"/>
                <a:ea typeface="宋体" pitchFamily="2" charset="-122"/>
              </a:defRPr>
            </a:lvl5pPr>
            <a:lvl6pPr marL="2514600" indent="-228600" eaLnBrk="0" fontAlgn="base" hangingPunct="0">
              <a:spcBef>
                <a:spcPct val="0"/>
              </a:spcBef>
              <a:spcAft>
                <a:spcPct val="0"/>
              </a:spcAft>
              <a:defRPr sz="2400">
                <a:latin typeface="Times New Roman" pitchFamily="18" charset="0"/>
                <a:ea typeface="宋体" pitchFamily="2" charset="-122"/>
              </a:defRPr>
            </a:lvl6pPr>
            <a:lvl7pPr marL="2971800" indent="-228600" eaLnBrk="0" fontAlgn="base" hangingPunct="0">
              <a:spcBef>
                <a:spcPct val="0"/>
              </a:spcBef>
              <a:spcAft>
                <a:spcPct val="0"/>
              </a:spcAft>
              <a:defRPr sz="2400">
                <a:latin typeface="Times New Roman" pitchFamily="18" charset="0"/>
                <a:ea typeface="宋体" pitchFamily="2" charset="-122"/>
              </a:defRPr>
            </a:lvl7pPr>
            <a:lvl8pPr marL="3429000" indent="-228600" eaLnBrk="0" fontAlgn="base" hangingPunct="0">
              <a:spcBef>
                <a:spcPct val="0"/>
              </a:spcBef>
              <a:spcAft>
                <a:spcPct val="0"/>
              </a:spcAft>
              <a:defRPr sz="2400">
                <a:latin typeface="Times New Roman" pitchFamily="18" charset="0"/>
                <a:ea typeface="宋体" pitchFamily="2" charset="-122"/>
              </a:defRPr>
            </a:lvl8pPr>
            <a:lvl9pPr marL="3886200" indent="-228600" eaLnBrk="0" fontAlgn="base" hangingPunct="0">
              <a:spcBef>
                <a:spcPct val="0"/>
              </a:spcBef>
              <a:spcAft>
                <a:spcPct val="0"/>
              </a:spcAft>
              <a:defRPr sz="2400">
                <a:latin typeface="Times New Roman" pitchFamily="18" charset="0"/>
                <a:ea typeface="宋体" pitchFamily="2" charset="-122"/>
              </a:defRPr>
            </a:lvl9pPr>
          </a:lstStyle>
          <a:p>
            <a:pPr algn="l"/>
            <a:r>
              <a:rPr lang="en-US" altLang="zh-CN" sz="1400" b="1" dirty="0" smtClean="0">
                <a:latin typeface="Arial"/>
                <a:cs typeface="Aharoni" panose="02010803020104030203"/>
              </a:rPr>
              <a:t>Software Engineering Outline</a:t>
            </a:r>
            <a:endParaRPr lang="en-US" altLang="zh-CN" sz="1400" b="1" dirty="0">
              <a:latin typeface="Arial"/>
              <a:cs typeface="Aharoni" panose="02010803020104030203"/>
            </a:endParaRPr>
          </a:p>
        </p:txBody>
      </p:sp>
      <p:sp>
        <p:nvSpPr>
          <p:cNvPr id="8" name="Text Box 21"/>
          <p:cNvSpPr txBox="1">
            <a:spLocks noChangeArrowheads="1"/>
          </p:cNvSpPr>
          <p:nvPr userDrawn="1"/>
        </p:nvSpPr>
        <p:spPr bwMode="auto">
          <a:xfrm>
            <a:off x="8134803" y="6375400"/>
            <a:ext cx="938894" cy="307777"/>
          </a:xfrm>
          <a:prstGeom prst="rect">
            <a:avLst/>
          </a:prstGeom>
          <a:noFill/>
          <a:ln>
            <a:noFill/>
          </a:ln>
          <a:effec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fontAlgn="base" hangingPunct="1">
              <a:spcBef>
                <a:spcPct val="50000"/>
              </a:spcBef>
              <a:spcAft>
                <a:spcPct val="0"/>
              </a:spcAft>
              <a:defRPr/>
            </a:pPr>
            <a:r>
              <a:rPr lang="en-US" altLang="zh-CN" sz="1400" b="1" dirty="0">
                <a:solidFill>
                  <a:srgbClr val="0000CC"/>
                </a:solidFill>
                <a:latin typeface="Arial"/>
                <a:cs typeface="Aharoni" panose="02010803020104030203"/>
              </a:rPr>
              <a:t>HIT</a:t>
            </a:r>
          </a:p>
        </p:txBody>
      </p:sp>
      <p:sp>
        <p:nvSpPr>
          <p:cNvPr id="9" name="Text Box 21"/>
          <p:cNvSpPr txBox="1">
            <a:spLocks noChangeArrowheads="1"/>
          </p:cNvSpPr>
          <p:nvPr userDrawn="1"/>
        </p:nvSpPr>
        <p:spPr bwMode="auto">
          <a:xfrm>
            <a:off x="4174784" y="6375400"/>
            <a:ext cx="938894" cy="307777"/>
          </a:xfrm>
          <a:prstGeom prst="rect">
            <a:avLst/>
          </a:prstGeom>
          <a:noFill/>
          <a:ln>
            <a:noFill/>
          </a:ln>
          <a:effec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defRPr/>
            </a:pPr>
            <a:fld id="{AF7AF6B0-6506-437E-8FE2-9CA089AE9D2F}" type="slidenum">
              <a:rPr lang="en-US" altLang="zh-CN" sz="1400" b="1" smtClean="0">
                <a:solidFill>
                  <a:srgbClr val="0000CC"/>
                </a:solidFill>
                <a:latin typeface="Arial"/>
                <a:cs typeface="Aharoni" panose="02010803020104030203"/>
              </a:rPr>
              <a:pPr algn="ctr" eaLnBrk="1" fontAlgn="base" hangingPunct="1">
                <a:spcBef>
                  <a:spcPct val="50000"/>
                </a:spcBef>
                <a:spcAft>
                  <a:spcPct val="0"/>
                </a:spcAft>
                <a:defRPr/>
              </a:pPr>
              <a:t>‹#›</a:t>
            </a:fld>
            <a:endParaRPr lang="en-US" altLang="zh-CN" sz="1400" b="1" dirty="0">
              <a:solidFill>
                <a:srgbClr val="0000CC"/>
              </a:solidFill>
              <a:latin typeface="Arial"/>
              <a:cs typeface="Aharoni" panose="02010803020104030203"/>
            </a:endParaRPr>
          </a:p>
        </p:txBody>
      </p:sp>
    </p:spTree>
    <p:extLst>
      <p:ext uri="{BB962C8B-B14F-4D97-AF65-F5344CB8AC3E}">
        <p14:creationId xmlns:p14="http://schemas.microsoft.com/office/powerpoint/2010/main" val="38131100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iming>
    <p:tnLst>
      <p:par>
        <p:cTn id="1" dur="indefinite" restart="never" nodeType="tmRoot"/>
      </p:par>
    </p:tnLst>
  </p:timing>
  <p:hf hdr="0" dt="0"/>
  <p:txStyles>
    <p:titleStyle>
      <a:lvl1pPr algn="ctr" rtl="0" eaLnBrk="0" fontAlgn="base" hangingPunct="0">
        <a:spcBef>
          <a:spcPct val="0"/>
        </a:spcBef>
        <a:spcAft>
          <a:spcPct val="0"/>
        </a:spcAft>
        <a:defRPr sz="3200" b="1">
          <a:solidFill>
            <a:srgbClr val="FFFF00"/>
          </a:solidFill>
          <a:latin typeface="华文细黑" panose="02010600040101010101" pitchFamily="2" charset="-122"/>
          <a:ea typeface="华文细黑" panose="02010600040101010101" pitchFamily="2" charset="-122"/>
          <a:cs typeface="+mj-cs"/>
        </a:defRPr>
      </a:lvl1pPr>
      <a:lvl2pPr algn="ctr" rtl="0" eaLnBrk="0" fontAlgn="base" hangingPunct="0">
        <a:spcBef>
          <a:spcPct val="0"/>
        </a:spcBef>
        <a:spcAft>
          <a:spcPct val="0"/>
        </a:spcAft>
        <a:defRPr sz="3200" b="1">
          <a:solidFill>
            <a:srgbClr val="FFFF00"/>
          </a:solidFill>
          <a:latin typeface="宋体" pitchFamily="2" charset="-122"/>
          <a:ea typeface="宋体" pitchFamily="2" charset="-122"/>
        </a:defRPr>
      </a:lvl2pPr>
      <a:lvl3pPr algn="ctr" rtl="0" eaLnBrk="0" fontAlgn="base" hangingPunct="0">
        <a:spcBef>
          <a:spcPct val="0"/>
        </a:spcBef>
        <a:spcAft>
          <a:spcPct val="0"/>
        </a:spcAft>
        <a:defRPr sz="3200" b="1">
          <a:solidFill>
            <a:srgbClr val="FFFF00"/>
          </a:solidFill>
          <a:latin typeface="宋体" pitchFamily="2" charset="-122"/>
          <a:ea typeface="宋体" pitchFamily="2" charset="-122"/>
        </a:defRPr>
      </a:lvl3pPr>
      <a:lvl4pPr algn="ctr" rtl="0" eaLnBrk="0" fontAlgn="base" hangingPunct="0">
        <a:spcBef>
          <a:spcPct val="0"/>
        </a:spcBef>
        <a:spcAft>
          <a:spcPct val="0"/>
        </a:spcAft>
        <a:defRPr sz="3200" b="1">
          <a:solidFill>
            <a:srgbClr val="FFFF00"/>
          </a:solidFill>
          <a:latin typeface="宋体" pitchFamily="2" charset="-122"/>
          <a:ea typeface="宋体" pitchFamily="2" charset="-122"/>
        </a:defRPr>
      </a:lvl4pPr>
      <a:lvl5pPr algn="ctr" rtl="0" eaLnBrk="0" fontAlgn="base" hangingPunct="0">
        <a:spcBef>
          <a:spcPct val="0"/>
        </a:spcBef>
        <a:spcAft>
          <a:spcPct val="0"/>
        </a:spcAft>
        <a:defRPr sz="3200" b="1">
          <a:solidFill>
            <a:srgbClr val="FFFF00"/>
          </a:solidFill>
          <a:latin typeface="宋体" pitchFamily="2" charset="-122"/>
          <a:ea typeface="宋体" pitchFamily="2" charset="-122"/>
        </a:defRPr>
      </a:lvl5pPr>
      <a:lvl6pPr marL="457200" algn="ctr" rtl="0" fontAlgn="base">
        <a:spcBef>
          <a:spcPct val="0"/>
        </a:spcBef>
        <a:spcAft>
          <a:spcPct val="0"/>
        </a:spcAft>
        <a:defRPr sz="3200" b="1">
          <a:solidFill>
            <a:srgbClr val="FFFF00"/>
          </a:solidFill>
          <a:latin typeface="宋体" pitchFamily="2" charset="-122"/>
          <a:ea typeface="宋体" pitchFamily="2" charset="-122"/>
        </a:defRPr>
      </a:lvl6pPr>
      <a:lvl7pPr marL="914400" algn="ctr" rtl="0" fontAlgn="base">
        <a:spcBef>
          <a:spcPct val="0"/>
        </a:spcBef>
        <a:spcAft>
          <a:spcPct val="0"/>
        </a:spcAft>
        <a:defRPr sz="3200" b="1">
          <a:solidFill>
            <a:srgbClr val="FFFF00"/>
          </a:solidFill>
          <a:latin typeface="宋体" pitchFamily="2" charset="-122"/>
          <a:ea typeface="宋体" pitchFamily="2" charset="-122"/>
        </a:defRPr>
      </a:lvl7pPr>
      <a:lvl8pPr marL="1371600" algn="ctr" rtl="0" fontAlgn="base">
        <a:spcBef>
          <a:spcPct val="0"/>
        </a:spcBef>
        <a:spcAft>
          <a:spcPct val="0"/>
        </a:spcAft>
        <a:defRPr sz="3200" b="1">
          <a:solidFill>
            <a:srgbClr val="FFFF00"/>
          </a:solidFill>
          <a:latin typeface="宋体" pitchFamily="2" charset="-122"/>
          <a:ea typeface="宋体" pitchFamily="2" charset="-122"/>
        </a:defRPr>
      </a:lvl8pPr>
      <a:lvl9pPr marL="1828800" algn="ctr" rtl="0" fontAlgn="base">
        <a:spcBef>
          <a:spcPct val="0"/>
        </a:spcBef>
        <a:spcAft>
          <a:spcPct val="0"/>
        </a:spcAft>
        <a:defRPr sz="3200" b="1">
          <a:solidFill>
            <a:srgbClr val="FFFF00"/>
          </a:solidFill>
          <a:latin typeface="宋体" pitchFamily="2" charset="-122"/>
          <a:ea typeface="宋体" pitchFamily="2" charset="-122"/>
        </a:defRPr>
      </a:lvl9pPr>
    </p:titleStyle>
    <p:bodyStyle>
      <a:lvl1pPr marL="342900" indent="-342900" algn="l" rtl="0" eaLnBrk="0" fontAlgn="base" hangingPunct="0">
        <a:spcBef>
          <a:spcPct val="20000"/>
        </a:spcBef>
        <a:spcAft>
          <a:spcPct val="20000"/>
        </a:spcAft>
        <a:buClr>
          <a:srgbClr val="800000"/>
        </a:buClr>
        <a:buFont typeface="Wingdings" pitchFamily="2" charset="2"/>
        <a:buChar char="§"/>
        <a:defRPr sz="2800" b="0" i="0" baseline="0">
          <a:solidFill>
            <a:schemeClr val="tx1"/>
          </a:solidFill>
          <a:latin typeface="华文细黑" panose="02010600040101010101" pitchFamily="2" charset="-122"/>
          <a:ea typeface="华文细黑" panose="02010600040101010101" pitchFamily="2" charset="-122"/>
          <a:cs typeface="+mn-cs"/>
        </a:defRPr>
      </a:lvl1pPr>
      <a:lvl2pPr marL="742950" indent="-285750" algn="l" rtl="0" eaLnBrk="0" fontAlgn="base" hangingPunct="0">
        <a:spcBef>
          <a:spcPct val="20000"/>
        </a:spcBef>
        <a:spcAft>
          <a:spcPct val="0"/>
        </a:spcAft>
        <a:buFont typeface="Wingdings" pitchFamily="2" charset="2"/>
        <a:buChar char="Ø"/>
        <a:defRPr sz="2400" b="0" i="0" baseline="0">
          <a:solidFill>
            <a:schemeClr val="tx1"/>
          </a:solidFill>
          <a:latin typeface="华文细黑" panose="02010600040101010101" pitchFamily="2" charset="-122"/>
          <a:ea typeface="华文细黑" panose="02010600040101010101" pitchFamily="2" charset="-122"/>
        </a:defRPr>
      </a:lvl2pPr>
      <a:lvl3pPr marL="1143000" indent="-228600" algn="l" rtl="0" eaLnBrk="0" fontAlgn="base" hangingPunct="0">
        <a:spcBef>
          <a:spcPct val="20000"/>
        </a:spcBef>
        <a:spcAft>
          <a:spcPct val="0"/>
        </a:spcAft>
        <a:buFont typeface="宋体" pitchFamily="2" charset="-122"/>
        <a:buChar char="–"/>
        <a:defRPr sz="2000" b="0" i="0" baseline="0">
          <a:solidFill>
            <a:schemeClr val="tx1"/>
          </a:solidFill>
          <a:latin typeface="华文细黑" panose="02010600040101010101" pitchFamily="2" charset="-122"/>
          <a:ea typeface="华文细黑" panose="02010600040101010101" pitchFamily="2" charset="-122"/>
        </a:defRPr>
      </a:lvl3pPr>
      <a:lvl4pPr marL="1600200" indent="-228600" algn="l" rtl="0" eaLnBrk="0" fontAlgn="base" hangingPunct="0">
        <a:spcBef>
          <a:spcPct val="20000"/>
        </a:spcBef>
        <a:spcAft>
          <a:spcPct val="0"/>
        </a:spcAft>
        <a:buChar char="•"/>
        <a:defRPr sz="2000" b="0" i="0" baseline="0">
          <a:solidFill>
            <a:schemeClr val="tx1"/>
          </a:solidFill>
          <a:latin typeface="华文细黑" panose="02010600040101010101" pitchFamily="2" charset="-122"/>
          <a:ea typeface="华文细黑" panose="02010600040101010101" pitchFamily="2" charset="-122"/>
        </a:defRPr>
      </a:lvl4pPr>
      <a:lvl5pPr marL="2057400" indent="-228600" algn="l" rtl="0" eaLnBrk="0" fontAlgn="base" hangingPunct="0">
        <a:spcBef>
          <a:spcPct val="20000"/>
        </a:spcBef>
        <a:spcAft>
          <a:spcPct val="0"/>
        </a:spcAft>
        <a:buFont typeface="Wingdings" pitchFamily="2" charset="2"/>
        <a:buChar char="ü"/>
        <a:defRPr sz="2000" b="0" i="0" baseline="0">
          <a:solidFill>
            <a:schemeClr val="tx1"/>
          </a:solidFill>
          <a:latin typeface="华文细黑" panose="02010600040101010101" pitchFamily="2" charset="-122"/>
          <a:ea typeface="华文细黑" panose="02010600040101010101" pitchFamily="2" charset="-122"/>
        </a:defRPr>
      </a:lvl5pPr>
      <a:lvl6pPr marL="2514600" indent="-228600" algn="l" rtl="0" fontAlgn="base">
        <a:spcBef>
          <a:spcPct val="20000"/>
        </a:spcBef>
        <a:spcAft>
          <a:spcPct val="0"/>
        </a:spcAft>
        <a:buFont typeface="Wingdings" pitchFamily="2" charset="2"/>
        <a:buChar char="ü"/>
        <a:defRPr sz="2000" b="1">
          <a:solidFill>
            <a:schemeClr val="tx1"/>
          </a:solidFill>
          <a:latin typeface="+mn-lt"/>
          <a:ea typeface="+mn-ea"/>
        </a:defRPr>
      </a:lvl6pPr>
      <a:lvl7pPr marL="2971800" indent="-228600" algn="l" rtl="0" fontAlgn="base">
        <a:spcBef>
          <a:spcPct val="20000"/>
        </a:spcBef>
        <a:spcAft>
          <a:spcPct val="0"/>
        </a:spcAft>
        <a:buFont typeface="Wingdings" pitchFamily="2" charset="2"/>
        <a:buChar char="ü"/>
        <a:defRPr sz="2000" b="1">
          <a:solidFill>
            <a:schemeClr val="tx1"/>
          </a:solidFill>
          <a:latin typeface="+mn-lt"/>
          <a:ea typeface="+mn-ea"/>
        </a:defRPr>
      </a:lvl7pPr>
      <a:lvl8pPr marL="3429000" indent="-228600" algn="l" rtl="0" fontAlgn="base">
        <a:spcBef>
          <a:spcPct val="20000"/>
        </a:spcBef>
        <a:spcAft>
          <a:spcPct val="0"/>
        </a:spcAft>
        <a:buFont typeface="Wingdings" pitchFamily="2" charset="2"/>
        <a:buChar char="ü"/>
        <a:defRPr sz="2000" b="1">
          <a:solidFill>
            <a:schemeClr val="tx1"/>
          </a:solidFill>
          <a:latin typeface="+mn-lt"/>
          <a:ea typeface="+mn-ea"/>
        </a:defRPr>
      </a:lvl8pPr>
      <a:lvl9pPr marL="3886200" indent="-228600" algn="l" rtl="0" fontAlgn="base">
        <a:spcBef>
          <a:spcPct val="20000"/>
        </a:spcBef>
        <a:spcAft>
          <a:spcPct val="0"/>
        </a:spcAft>
        <a:buFont typeface="Wingdings" pitchFamily="2" charset="2"/>
        <a:buChar char="ü"/>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1.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6.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37.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http://hiphotos.baidu.com/%C4%AA%EA%DD%C3%F4/pic/item/94c50fd24127a0563af3cfe5.jpg"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photo.blog.sina.com.cn/showpic.html#blogid=6a06f1b7010121hz&amp;url=http://s1.sinaimg.cn/orignal/6a06f1b7xbbcc987991a0"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dilbert.com/strips/comic/2007-11-26/"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images.cnblogs.com/cnblogs_com/xinz/201104/201104272141296175.pn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8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09600" y="667265"/>
            <a:ext cx="7772400" cy="1143000"/>
          </a:xfrm>
        </p:spPr>
        <p:txBody>
          <a:bodyPr/>
          <a:lstStyle/>
          <a:p>
            <a:r>
              <a:rPr lang="zh-CN" altLang="en-US" sz="3200" dirty="0"/>
              <a:t>软件工程导论</a:t>
            </a:r>
            <a:r>
              <a:rPr lang="en-US" altLang="zh-CN" sz="3200" dirty="0"/>
              <a:t>SE33001</a:t>
            </a:r>
            <a:endParaRPr lang="zh-CN" altLang="en-US" sz="1600" dirty="0">
              <a:solidFill>
                <a:srgbClr val="0000FF"/>
              </a:solidFill>
            </a:endParaRPr>
          </a:p>
        </p:txBody>
      </p:sp>
      <p:sp>
        <p:nvSpPr>
          <p:cNvPr id="6" name="Rectangle 8"/>
          <p:cNvSpPr>
            <a:spLocks noChangeArrowheads="1"/>
          </p:cNvSpPr>
          <p:nvPr/>
        </p:nvSpPr>
        <p:spPr bwMode="white">
          <a:xfrm>
            <a:off x="609600" y="3071341"/>
            <a:ext cx="7993062"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lvl="0" algn="ctr" fontAlgn="base">
              <a:spcBef>
                <a:spcPct val="0"/>
              </a:spcBef>
              <a:spcAft>
                <a:spcPct val="0"/>
              </a:spcAft>
              <a:buClrTx/>
              <a:buNone/>
            </a:pPr>
            <a:r>
              <a:rPr lang="zh-CN" altLang="en-US" sz="4400" b="0" dirty="0">
                <a:solidFill>
                  <a:srgbClr val="3333CC"/>
                </a:solidFill>
                <a:latin typeface="黑体" panose="02010609060101010101" pitchFamily="49" charset="-122"/>
                <a:ea typeface="黑体" panose="02010609060101010101" pitchFamily="49" charset="-122"/>
              </a:rPr>
              <a:t>软件工程</a:t>
            </a:r>
            <a:r>
              <a:rPr lang="zh-CN" altLang="en-US" sz="4400" b="0" dirty="0" smtClean="0">
                <a:solidFill>
                  <a:srgbClr val="3333CC"/>
                </a:solidFill>
                <a:latin typeface="黑体" panose="02010609060101010101" pitchFamily="49" charset="-122"/>
                <a:ea typeface="黑体" panose="02010609060101010101" pitchFamily="49" charset="-122"/>
              </a:rPr>
              <a:t>导论课程介绍</a:t>
            </a:r>
            <a:endParaRPr lang="en-US" altLang="zh-CN" sz="4400" b="0" dirty="0">
              <a:solidFill>
                <a:srgbClr val="3333CC"/>
              </a:solidFill>
              <a:latin typeface="黑体" panose="02010609060101010101" pitchFamily="49" charset="-122"/>
              <a:ea typeface="黑体" panose="02010609060101010101" pitchFamily="49" charset="-122"/>
            </a:endParaRPr>
          </a:p>
          <a:p>
            <a:pPr lvl="0" algn="ctr" fontAlgn="base">
              <a:spcBef>
                <a:spcPct val="0"/>
              </a:spcBef>
              <a:spcAft>
                <a:spcPct val="0"/>
              </a:spcAft>
              <a:buClrTx/>
              <a:buNone/>
            </a:pPr>
            <a:r>
              <a:rPr lang="en-US" altLang="zh-CN" b="0" dirty="0">
                <a:solidFill>
                  <a:srgbClr val="3333CC"/>
                </a:solidFill>
                <a:latin typeface="华文细黑" panose="02010600040101010101" pitchFamily="2" charset="-122"/>
                <a:ea typeface="华文细黑" panose="02010600040101010101" pitchFamily="2" charset="-122"/>
              </a:rPr>
              <a:t>Introduction to Software Engineering</a:t>
            </a:r>
            <a:endParaRPr lang="es-ES" altLang="zh-CN" b="0" dirty="0">
              <a:solidFill>
                <a:srgbClr val="3333CC"/>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0507808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a:t>
            </a:r>
            <a:r>
              <a:rPr lang="en-US" altLang="zh-CN" dirty="0" smtClean="0"/>
              <a:t>VS</a:t>
            </a:r>
            <a:r>
              <a:rPr lang="zh-CN" altLang="en-US" dirty="0" smtClean="0"/>
              <a:t>建筑工程</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203216"/>
            <a:ext cx="8072847" cy="4890607"/>
          </a:xfrm>
          <a:prstGeom prst="rect">
            <a:avLst/>
          </a:prstGeom>
        </p:spPr>
      </p:pic>
    </p:spTree>
    <p:extLst>
      <p:ext uri="{BB962C8B-B14F-4D97-AF65-F5344CB8AC3E}">
        <p14:creationId xmlns:p14="http://schemas.microsoft.com/office/powerpoint/2010/main" val="2290594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a:t>
            </a:r>
            <a:r>
              <a:rPr lang="en-US" altLang="zh-CN" dirty="0" smtClean="0"/>
              <a:t>VS</a:t>
            </a:r>
            <a:r>
              <a:rPr lang="zh-CN" altLang="en-US" dirty="0" smtClean="0"/>
              <a:t>建筑工程</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714" y="1338197"/>
            <a:ext cx="6210300" cy="3279525"/>
          </a:xfrm>
          <a:prstGeom prst="rect">
            <a:avLst/>
          </a:prstGeom>
        </p:spPr>
      </p:pic>
      <p:pic>
        <p:nvPicPr>
          <p:cNvPr id="6" name="图片 5"/>
          <p:cNvPicPr>
            <a:picLocks noChangeAspect="1"/>
          </p:cNvPicPr>
          <p:nvPr/>
        </p:nvPicPr>
        <p:blipFill>
          <a:blip r:embed="rId3"/>
          <a:stretch>
            <a:fillRect/>
          </a:stretch>
        </p:blipFill>
        <p:spPr>
          <a:xfrm>
            <a:off x="6847114" y="1338197"/>
            <a:ext cx="1828800" cy="1553595"/>
          </a:xfrm>
          <a:prstGeom prst="rect">
            <a:avLst/>
          </a:prstGeom>
        </p:spPr>
      </p:pic>
      <p:pic>
        <p:nvPicPr>
          <p:cNvPr id="7" name="图片 6"/>
          <p:cNvPicPr>
            <a:picLocks noChangeAspect="1"/>
          </p:cNvPicPr>
          <p:nvPr/>
        </p:nvPicPr>
        <p:blipFill>
          <a:blip r:embed="rId4"/>
          <a:stretch>
            <a:fillRect/>
          </a:stretch>
        </p:blipFill>
        <p:spPr>
          <a:xfrm>
            <a:off x="6809014" y="2893064"/>
            <a:ext cx="1866900" cy="1677669"/>
          </a:xfrm>
          <a:prstGeom prst="rect">
            <a:avLst/>
          </a:prstGeom>
        </p:spPr>
      </p:pic>
      <p:pic>
        <p:nvPicPr>
          <p:cNvPr id="8" name="图片 7"/>
          <p:cNvPicPr>
            <a:picLocks noChangeAspect="1"/>
          </p:cNvPicPr>
          <p:nvPr/>
        </p:nvPicPr>
        <p:blipFill>
          <a:blip r:embed="rId5"/>
          <a:stretch>
            <a:fillRect/>
          </a:stretch>
        </p:blipFill>
        <p:spPr>
          <a:xfrm>
            <a:off x="598714" y="4617723"/>
            <a:ext cx="2218872" cy="1422082"/>
          </a:xfrm>
          <a:prstGeom prst="rect">
            <a:avLst/>
          </a:prstGeom>
        </p:spPr>
      </p:pic>
      <p:pic>
        <p:nvPicPr>
          <p:cNvPr id="9" name="图片 8"/>
          <p:cNvPicPr>
            <a:picLocks noChangeAspect="1"/>
          </p:cNvPicPr>
          <p:nvPr/>
        </p:nvPicPr>
        <p:blipFill>
          <a:blip r:embed="rId6"/>
          <a:stretch>
            <a:fillRect/>
          </a:stretch>
        </p:blipFill>
        <p:spPr>
          <a:xfrm>
            <a:off x="2817586" y="4617722"/>
            <a:ext cx="3191328" cy="1422083"/>
          </a:xfrm>
          <a:prstGeom prst="rect">
            <a:avLst/>
          </a:prstGeom>
        </p:spPr>
      </p:pic>
      <p:pic>
        <p:nvPicPr>
          <p:cNvPr id="10" name="图片 9"/>
          <p:cNvPicPr>
            <a:picLocks noChangeAspect="1"/>
          </p:cNvPicPr>
          <p:nvPr/>
        </p:nvPicPr>
        <p:blipFill>
          <a:blip r:embed="rId7"/>
          <a:stretch>
            <a:fillRect/>
          </a:stretch>
        </p:blipFill>
        <p:spPr>
          <a:xfrm>
            <a:off x="6002564" y="4617721"/>
            <a:ext cx="2673350" cy="1422083"/>
          </a:xfrm>
          <a:prstGeom prst="rect">
            <a:avLst/>
          </a:prstGeom>
        </p:spPr>
      </p:pic>
    </p:spTree>
    <p:extLst>
      <p:ext uri="{BB962C8B-B14F-4D97-AF65-F5344CB8AC3E}">
        <p14:creationId xmlns:p14="http://schemas.microsoft.com/office/powerpoint/2010/main" val="3095026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a:t>
            </a:r>
            <a:r>
              <a:rPr lang="en-US" altLang="zh-CN" dirty="0" smtClean="0"/>
              <a:t>VS</a:t>
            </a:r>
            <a:r>
              <a:rPr lang="zh-CN" altLang="en-US" dirty="0" smtClean="0"/>
              <a:t>建筑工程</a:t>
            </a:r>
            <a:endParaRPr lang="zh-CN" altLang="en-US" dirty="0"/>
          </a:p>
        </p:txBody>
      </p:sp>
      <p:sp>
        <p:nvSpPr>
          <p:cNvPr id="3" name="内容占位符 2"/>
          <p:cNvSpPr>
            <a:spLocks noGrp="1"/>
          </p:cNvSpPr>
          <p:nvPr>
            <p:ph idx="1"/>
          </p:nvPr>
        </p:nvSpPr>
        <p:spPr/>
        <p:txBody>
          <a:bodyPr/>
          <a:lstStyle/>
          <a:p>
            <a:r>
              <a:rPr lang="zh-CN" altLang="en-US" dirty="0"/>
              <a:t>软件的开发至今尚未完全摆脱</a:t>
            </a:r>
            <a:r>
              <a:rPr lang="zh-CN" altLang="en-US" dirty="0" smtClean="0"/>
              <a:t>手工艺开发方式</a:t>
            </a:r>
            <a:endParaRPr lang="zh-CN" altLang="en-US" dirty="0"/>
          </a:p>
          <a:p>
            <a:endParaRPr lang="zh-CN" altLang="en-US" dirty="0"/>
          </a:p>
        </p:txBody>
      </p:sp>
      <p:pic>
        <p:nvPicPr>
          <p:cNvPr id="5" name="Picture 1" descr="C:\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7574" y="3627113"/>
            <a:ext cx="1699253" cy="185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cstate="print">
            <a:extLst/>
          </a:blip>
          <a:srcRect/>
          <a:stretch>
            <a:fillRect/>
          </a:stretch>
        </p:blipFill>
        <p:spPr bwMode="auto">
          <a:xfrm>
            <a:off x="1046040" y="2811327"/>
            <a:ext cx="3938451" cy="2961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7" name="Picture 6"/>
          <p:cNvPicPr>
            <a:picLocks noChangeAspect="1" noChangeArrowheads="1"/>
          </p:cNvPicPr>
          <p:nvPr/>
        </p:nvPicPr>
        <p:blipFill>
          <a:blip r:embed="rId4" cstate="print">
            <a:extLst/>
          </a:blip>
          <a:srcRect/>
          <a:stretch>
            <a:fillRect/>
          </a:stretch>
        </p:blipFill>
        <p:spPr bwMode="auto">
          <a:xfrm>
            <a:off x="2759123" y="2236587"/>
            <a:ext cx="3957788" cy="2500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669136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软件开发过程出现的问题</a:t>
            </a:r>
            <a:endParaRPr lang="zh-CN" altLang="en-US" dirty="0"/>
          </a:p>
        </p:txBody>
      </p:sp>
      <p:pic>
        <p:nvPicPr>
          <p:cNvPr id="9" name="Picture 8" descr="project_life_cycle"/>
          <p:cNvPicPr>
            <a:picLocks noChangeAspect="1" noChangeArrowheads="1"/>
          </p:cNvPicPr>
          <p:nvPr/>
        </p:nvPicPr>
        <p:blipFill>
          <a:blip r:embed="rId2"/>
          <a:srcRect/>
          <a:stretch>
            <a:fillRect/>
          </a:stretch>
        </p:blipFill>
        <p:spPr bwMode="auto">
          <a:xfrm>
            <a:off x="646055" y="1125538"/>
            <a:ext cx="7824902" cy="5120610"/>
          </a:xfrm>
          <a:prstGeom prst="rect">
            <a:avLst/>
          </a:prstGeom>
          <a:noFill/>
          <a:ln w="9525">
            <a:noFill/>
            <a:miter lim="800000"/>
            <a:headEnd/>
            <a:tailEnd/>
          </a:ln>
        </p:spPr>
      </p:pic>
    </p:spTree>
    <p:extLst>
      <p:ext uri="{BB962C8B-B14F-4D97-AF65-F5344CB8AC3E}">
        <p14:creationId xmlns:p14="http://schemas.microsoft.com/office/powerpoint/2010/main" val="873161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课程核心主题：软件工程三</a:t>
            </a:r>
            <a:r>
              <a:rPr lang="zh-CN" altLang="en-US" dirty="0" smtClean="0"/>
              <a:t>要素</a:t>
            </a:r>
            <a:endParaRPr lang="zh-CN" altLang="en-US"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87469"/>
            <a:ext cx="3039668" cy="2339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3"/>
          <p:cNvSpPr txBox="1">
            <a:spLocks noChangeArrowheads="1"/>
          </p:cNvSpPr>
          <p:nvPr/>
        </p:nvSpPr>
        <p:spPr bwMode="auto">
          <a:xfrm>
            <a:off x="3577046" y="1735725"/>
            <a:ext cx="5296988" cy="75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kumimoji="1" lang="zh-CN" altLang="en-US" sz="3200" kern="1200" baseline="0" dirty="0" smtClean="0">
                <a:solidFill>
                  <a:schemeClr val="tx1"/>
                </a:solidFill>
                <a:latin typeface="Consolas" panose="020B0609020204030204" pitchFamily="49" charset="0"/>
                <a:ea typeface="华文细黑" panose="02010600040101010101" pitchFamily="2" charset="-122"/>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lang="zh-CN" altLang="en-US" sz="2800" kern="1200" baseline="0" dirty="0" smtClean="0">
                <a:solidFill>
                  <a:schemeClr val="tx1"/>
                </a:solidFill>
                <a:latin typeface="Consolas" panose="020B0609020204030204" pitchFamily="49" charset="0"/>
                <a:ea typeface="华文细黑" panose="02010600040101010101" pitchFamily="2" charset="-122"/>
                <a:cs typeface="+mn-cs"/>
              </a:defRPr>
            </a:lvl2pPr>
            <a:lvl3pPr marL="1085850" indent="-228600" algn="l" rtl="0" eaLnBrk="0" fontAlgn="base" hangingPunct="0">
              <a:spcBef>
                <a:spcPct val="20000"/>
              </a:spcBef>
              <a:spcAft>
                <a:spcPct val="0"/>
              </a:spcAft>
              <a:buFont typeface="Arial" panose="020B0604020202020204" pitchFamily="34" charset="0"/>
              <a:buChar char="·"/>
              <a:defRPr kumimoji="1" lang="zh-CN" altLang="en-US" sz="2800" kern="1200" baseline="0" dirty="0" smtClean="0">
                <a:solidFill>
                  <a:schemeClr val="tx1"/>
                </a:solidFill>
                <a:latin typeface="Consolas" panose="020B0609020204030204" pitchFamily="49" charset="0"/>
                <a:ea typeface="华文细黑" panose="02010600040101010101" pitchFamily="2" charset="-122"/>
                <a:cs typeface="+mn-cs"/>
              </a:defRPr>
            </a:lvl3pPr>
            <a:lvl4pPr marL="1428750" indent="-228600" algn="l" rtl="0" eaLnBrk="0" fontAlgn="base" hangingPunct="0">
              <a:spcBef>
                <a:spcPct val="20000"/>
              </a:spcBef>
              <a:spcAft>
                <a:spcPct val="0"/>
              </a:spcAft>
              <a:buFont typeface="Arial" panose="020B0604020202020204" pitchFamily="34" charset="0"/>
              <a:buChar char="-"/>
              <a:defRPr kumimoji="1" lang="zh-CN" altLang="en-US" sz="2400" kern="1200" baseline="0" dirty="0" smtClean="0">
                <a:solidFill>
                  <a:schemeClr val="tx1"/>
                </a:solidFill>
                <a:latin typeface="Consolas" panose="020B0609020204030204" pitchFamily="49" charset="0"/>
                <a:ea typeface="华文细黑" panose="02010600040101010101" pitchFamily="2" charset="-122"/>
                <a:cs typeface="+mn-cs"/>
              </a:defRPr>
            </a:lvl4pPr>
            <a:lvl5pPr marL="1771650" indent="-228600" algn="l" rtl="0" eaLnBrk="0" fontAlgn="base" hangingPunct="0">
              <a:spcBef>
                <a:spcPct val="20000"/>
              </a:spcBef>
              <a:spcAft>
                <a:spcPct val="0"/>
              </a:spcAft>
              <a:buFont typeface="Arial" panose="020B0604020202020204" pitchFamily="34" charset="0"/>
              <a:buChar char="»"/>
              <a:defRPr kumimoji="1" lang="zh-CN" altLang="en-US" sz="2000" kern="1200" baseline="0" dirty="0">
                <a:solidFill>
                  <a:schemeClr val="tx1"/>
                </a:solidFill>
                <a:latin typeface="Consolas" panose="020B0609020204030204" pitchFamily="49" charset="0"/>
                <a:ea typeface="华文细黑" panose="02010600040101010101" pitchFamily="2" charset="-122"/>
                <a:cs typeface="+mn-cs"/>
              </a:defRPr>
            </a:lvl5pPr>
            <a:lvl6pPr marL="2228850" indent="-228600" algn="l" rtl="0" eaLnBrk="1" fontAlgn="base" hangingPunct="1">
              <a:spcBef>
                <a:spcPct val="20000"/>
              </a:spcBef>
              <a:spcAft>
                <a:spcPct val="20000"/>
              </a:spcAft>
              <a:defRPr kumimoji="1" sz="1700">
                <a:solidFill>
                  <a:schemeClr val="tx1"/>
                </a:solidFill>
                <a:latin typeface="+mn-lt"/>
              </a:defRPr>
            </a:lvl6pPr>
            <a:lvl7pPr marL="2686050" indent="-228600" algn="l" rtl="0" eaLnBrk="1" fontAlgn="base" hangingPunct="1">
              <a:spcBef>
                <a:spcPct val="20000"/>
              </a:spcBef>
              <a:spcAft>
                <a:spcPct val="20000"/>
              </a:spcAft>
              <a:defRPr kumimoji="1" sz="1700">
                <a:solidFill>
                  <a:schemeClr val="tx1"/>
                </a:solidFill>
                <a:latin typeface="+mn-lt"/>
              </a:defRPr>
            </a:lvl7pPr>
            <a:lvl8pPr marL="3143250" indent="-228600" algn="l" rtl="0" eaLnBrk="1" fontAlgn="base" hangingPunct="1">
              <a:spcBef>
                <a:spcPct val="20000"/>
              </a:spcBef>
              <a:spcAft>
                <a:spcPct val="20000"/>
              </a:spcAft>
              <a:defRPr kumimoji="1" sz="1700">
                <a:solidFill>
                  <a:schemeClr val="tx1"/>
                </a:solidFill>
                <a:latin typeface="+mn-lt"/>
              </a:defRPr>
            </a:lvl8pPr>
            <a:lvl9pPr marL="3600450" indent="-228600" algn="l" rtl="0" eaLnBrk="1" fontAlgn="base" hangingPunct="1">
              <a:spcBef>
                <a:spcPct val="20000"/>
              </a:spcBef>
              <a:spcAft>
                <a:spcPct val="20000"/>
              </a:spcAft>
              <a:defRPr kumimoji="1" sz="1700">
                <a:solidFill>
                  <a:schemeClr val="tx1"/>
                </a:solidFill>
                <a:latin typeface="+mn-lt"/>
              </a:defRPr>
            </a:lvl9pPr>
          </a:lstStyle>
          <a:p>
            <a:pPr>
              <a:lnSpc>
                <a:spcPct val="90000"/>
              </a:lnSpc>
            </a:pPr>
            <a:r>
              <a:rPr lang="zh-CN" altLang="en-US" sz="2400" dirty="0" smtClean="0">
                <a:solidFill>
                  <a:srgbClr val="0000FF"/>
                </a:solidFill>
                <a:latin typeface="华文细黑" panose="02010600040101010101" pitchFamily="2" charset="-122"/>
              </a:rPr>
              <a:t>方法</a:t>
            </a:r>
            <a:r>
              <a:rPr lang="zh-CN" altLang="en-US" sz="2400" dirty="0" smtClean="0">
                <a:latin typeface="华文细黑" panose="02010600040101010101" pitchFamily="2" charset="-122"/>
              </a:rPr>
              <a:t>：为软件开发提供 “如何做” 的技术</a:t>
            </a:r>
            <a:r>
              <a:rPr lang="zh-CN" altLang="en-US" sz="2400" b="1" dirty="0" smtClean="0">
                <a:effectLst>
                  <a:outerShdw blurRad="38100" dist="38100" dir="2700000" algn="tl">
                    <a:srgbClr val="C0C0C0"/>
                  </a:outerShdw>
                </a:effectLst>
                <a:ea typeface="楷体_GB2312" pitchFamily="49" charset="-122"/>
              </a:rPr>
              <a:t>。</a:t>
            </a:r>
            <a:endParaRPr lang="zh-CN" altLang="en-US" sz="1800" b="1" dirty="0"/>
          </a:p>
        </p:txBody>
      </p:sp>
      <p:sp>
        <p:nvSpPr>
          <p:cNvPr id="11" name="Rectangle 3"/>
          <p:cNvSpPr txBox="1">
            <a:spLocks noChangeArrowheads="1"/>
          </p:cNvSpPr>
          <p:nvPr/>
        </p:nvSpPr>
        <p:spPr bwMode="auto">
          <a:xfrm>
            <a:off x="3577046" y="2596030"/>
            <a:ext cx="5296988" cy="108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kumimoji="1" lang="zh-CN" altLang="en-US" sz="3200" kern="1200" baseline="0" dirty="0" smtClean="0">
                <a:solidFill>
                  <a:schemeClr val="tx1"/>
                </a:solidFill>
                <a:latin typeface="Consolas" panose="020B0609020204030204" pitchFamily="49" charset="0"/>
                <a:ea typeface="华文细黑" panose="02010600040101010101" pitchFamily="2" charset="-122"/>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lang="zh-CN" altLang="en-US" sz="2800" kern="1200" baseline="0" dirty="0" smtClean="0">
                <a:solidFill>
                  <a:schemeClr val="tx1"/>
                </a:solidFill>
                <a:latin typeface="Consolas" panose="020B0609020204030204" pitchFamily="49" charset="0"/>
                <a:ea typeface="华文细黑" panose="02010600040101010101" pitchFamily="2" charset="-122"/>
                <a:cs typeface="+mn-cs"/>
              </a:defRPr>
            </a:lvl2pPr>
            <a:lvl3pPr marL="1085850" indent="-228600" algn="l" rtl="0" eaLnBrk="0" fontAlgn="base" hangingPunct="0">
              <a:spcBef>
                <a:spcPct val="20000"/>
              </a:spcBef>
              <a:spcAft>
                <a:spcPct val="0"/>
              </a:spcAft>
              <a:buFont typeface="Arial" panose="020B0604020202020204" pitchFamily="34" charset="0"/>
              <a:buChar char="·"/>
              <a:defRPr kumimoji="1" lang="zh-CN" altLang="en-US" sz="2800" kern="1200" baseline="0" dirty="0" smtClean="0">
                <a:solidFill>
                  <a:schemeClr val="tx1"/>
                </a:solidFill>
                <a:latin typeface="Consolas" panose="020B0609020204030204" pitchFamily="49" charset="0"/>
                <a:ea typeface="华文细黑" panose="02010600040101010101" pitchFamily="2" charset="-122"/>
                <a:cs typeface="+mn-cs"/>
              </a:defRPr>
            </a:lvl3pPr>
            <a:lvl4pPr marL="1428750" indent="-228600" algn="l" rtl="0" eaLnBrk="0" fontAlgn="base" hangingPunct="0">
              <a:spcBef>
                <a:spcPct val="20000"/>
              </a:spcBef>
              <a:spcAft>
                <a:spcPct val="0"/>
              </a:spcAft>
              <a:buFont typeface="Arial" panose="020B0604020202020204" pitchFamily="34" charset="0"/>
              <a:buChar char="-"/>
              <a:defRPr kumimoji="1" lang="zh-CN" altLang="en-US" sz="2400" kern="1200" baseline="0" dirty="0" smtClean="0">
                <a:solidFill>
                  <a:schemeClr val="tx1"/>
                </a:solidFill>
                <a:latin typeface="Consolas" panose="020B0609020204030204" pitchFamily="49" charset="0"/>
                <a:ea typeface="华文细黑" panose="02010600040101010101" pitchFamily="2" charset="-122"/>
                <a:cs typeface="+mn-cs"/>
              </a:defRPr>
            </a:lvl4pPr>
            <a:lvl5pPr marL="1771650" indent="-228600" algn="l" rtl="0" eaLnBrk="0" fontAlgn="base" hangingPunct="0">
              <a:spcBef>
                <a:spcPct val="20000"/>
              </a:spcBef>
              <a:spcAft>
                <a:spcPct val="0"/>
              </a:spcAft>
              <a:buFont typeface="Arial" panose="020B0604020202020204" pitchFamily="34" charset="0"/>
              <a:buChar char="»"/>
              <a:defRPr kumimoji="1" lang="zh-CN" altLang="en-US" sz="2000" kern="1200" baseline="0" dirty="0">
                <a:solidFill>
                  <a:schemeClr val="tx1"/>
                </a:solidFill>
                <a:latin typeface="Consolas" panose="020B0609020204030204" pitchFamily="49" charset="0"/>
                <a:ea typeface="华文细黑" panose="02010600040101010101" pitchFamily="2" charset="-122"/>
                <a:cs typeface="+mn-cs"/>
              </a:defRPr>
            </a:lvl5pPr>
            <a:lvl6pPr marL="2228850" indent="-228600" algn="l" rtl="0" eaLnBrk="1" fontAlgn="base" hangingPunct="1">
              <a:spcBef>
                <a:spcPct val="20000"/>
              </a:spcBef>
              <a:spcAft>
                <a:spcPct val="20000"/>
              </a:spcAft>
              <a:defRPr kumimoji="1" sz="1700">
                <a:solidFill>
                  <a:schemeClr val="tx1"/>
                </a:solidFill>
                <a:latin typeface="+mn-lt"/>
              </a:defRPr>
            </a:lvl6pPr>
            <a:lvl7pPr marL="2686050" indent="-228600" algn="l" rtl="0" eaLnBrk="1" fontAlgn="base" hangingPunct="1">
              <a:spcBef>
                <a:spcPct val="20000"/>
              </a:spcBef>
              <a:spcAft>
                <a:spcPct val="20000"/>
              </a:spcAft>
              <a:defRPr kumimoji="1" sz="1700">
                <a:solidFill>
                  <a:schemeClr val="tx1"/>
                </a:solidFill>
                <a:latin typeface="+mn-lt"/>
              </a:defRPr>
            </a:lvl7pPr>
            <a:lvl8pPr marL="3143250" indent="-228600" algn="l" rtl="0" eaLnBrk="1" fontAlgn="base" hangingPunct="1">
              <a:spcBef>
                <a:spcPct val="20000"/>
              </a:spcBef>
              <a:spcAft>
                <a:spcPct val="20000"/>
              </a:spcAft>
              <a:defRPr kumimoji="1" sz="1700">
                <a:solidFill>
                  <a:schemeClr val="tx1"/>
                </a:solidFill>
                <a:latin typeface="+mn-lt"/>
              </a:defRPr>
            </a:lvl8pPr>
            <a:lvl9pPr marL="3600450" indent="-228600" algn="l" rtl="0" eaLnBrk="1" fontAlgn="base" hangingPunct="1">
              <a:spcBef>
                <a:spcPct val="20000"/>
              </a:spcBef>
              <a:spcAft>
                <a:spcPct val="20000"/>
              </a:spcAft>
              <a:defRPr kumimoji="1" sz="1700">
                <a:solidFill>
                  <a:schemeClr val="tx1"/>
                </a:solidFill>
                <a:latin typeface="+mn-lt"/>
              </a:defRPr>
            </a:lvl9pPr>
          </a:lstStyle>
          <a:p>
            <a:pPr>
              <a:lnSpc>
                <a:spcPct val="90000"/>
              </a:lnSpc>
            </a:pPr>
            <a:r>
              <a:rPr lang="zh-CN" altLang="en-US" sz="2400" dirty="0" smtClean="0">
                <a:solidFill>
                  <a:srgbClr val="0000FF"/>
                </a:solidFill>
                <a:latin typeface="华文细黑" panose="02010600040101010101" pitchFamily="2" charset="-122"/>
              </a:rPr>
              <a:t>工具</a:t>
            </a:r>
            <a:r>
              <a:rPr lang="zh-CN" altLang="en-US" sz="2400" dirty="0" smtClean="0">
                <a:latin typeface="华文细黑" panose="02010600040101010101" pitchFamily="2" charset="-122"/>
              </a:rPr>
              <a:t>：</a:t>
            </a:r>
            <a:r>
              <a:rPr lang="zh-CN" altLang="en-US" sz="2400" dirty="0">
                <a:latin typeface="华文细黑" panose="02010600040101010101" pitchFamily="2" charset="-122"/>
              </a:rPr>
              <a:t>软件工具为软件工程方法提供了自动的或半自动的软件支撑环境</a:t>
            </a:r>
            <a:endParaRPr lang="zh-CN" altLang="en-US" sz="1800" b="1" dirty="0"/>
          </a:p>
        </p:txBody>
      </p:sp>
      <p:sp>
        <p:nvSpPr>
          <p:cNvPr id="12" name="Rectangle 3"/>
          <p:cNvSpPr txBox="1">
            <a:spLocks noChangeArrowheads="1"/>
          </p:cNvSpPr>
          <p:nvPr/>
        </p:nvSpPr>
        <p:spPr bwMode="auto">
          <a:xfrm>
            <a:off x="3577046" y="3877664"/>
            <a:ext cx="5296988" cy="75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kumimoji="1" lang="zh-CN" altLang="en-US" sz="3200" kern="1200" baseline="0" dirty="0" smtClean="0">
                <a:solidFill>
                  <a:schemeClr val="tx1"/>
                </a:solidFill>
                <a:latin typeface="Consolas" panose="020B0609020204030204" pitchFamily="49" charset="0"/>
                <a:ea typeface="华文细黑" panose="02010600040101010101" pitchFamily="2" charset="-122"/>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lang="zh-CN" altLang="en-US" sz="2800" kern="1200" baseline="0" dirty="0" smtClean="0">
                <a:solidFill>
                  <a:schemeClr val="tx1"/>
                </a:solidFill>
                <a:latin typeface="Consolas" panose="020B0609020204030204" pitchFamily="49" charset="0"/>
                <a:ea typeface="华文细黑" panose="02010600040101010101" pitchFamily="2" charset="-122"/>
                <a:cs typeface="+mn-cs"/>
              </a:defRPr>
            </a:lvl2pPr>
            <a:lvl3pPr marL="1085850" indent="-228600" algn="l" rtl="0" eaLnBrk="0" fontAlgn="base" hangingPunct="0">
              <a:spcBef>
                <a:spcPct val="20000"/>
              </a:spcBef>
              <a:spcAft>
                <a:spcPct val="0"/>
              </a:spcAft>
              <a:buFont typeface="Arial" panose="020B0604020202020204" pitchFamily="34" charset="0"/>
              <a:buChar char="·"/>
              <a:defRPr kumimoji="1" lang="zh-CN" altLang="en-US" sz="2800" kern="1200" baseline="0" dirty="0" smtClean="0">
                <a:solidFill>
                  <a:schemeClr val="tx1"/>
                </a:solidFill>
                <a:latin typeface="Consolas" panose="020B0609020204030204" pitchFamily="49" charset="0"/>
                <a:ea typeface="华文细黑" panose="02010600040101010101" pitchFamily="2" charset="-122"/>
                <a:cs typeface="+mn-cs"/>
              </a:defRPr>
            </a:lvl3pPr>
            <a:lvl4pPr marL="1428750" indent="-228600" algn="l" rtl="0" eaLnBrk="0" fontAlgn="base" hangingPunct="0">
              <a:spcBef>
                <a:spcPct val="20000"/>
              </a:spcBef>
              <a:spcAft>
                <a:spcPct val="0"/>
              </a:spcAft>
              <a:buFont typeface="Arial" panose="020B0604020202020204" pitchFamily="34" charset="0"/>
              <a:buChar char="-"/>
              <a:defRPr kumimoji="1" lang="zh-CN" altLang="en-US" sz="2400" kern="1200" baseline="0" dirty="0" smtClean="0">
                <a:solidFill>
                  <a:schemeClr val="tx1"/>
                </a:solidFill>
                <a:latin typeface="Consolas" panose="020B0609020204030204" pitchFamily="49" charset="0"/>
                <a:ea typeface="华文细黑" panose="02010600040101010101" pitchFamily="2" charset="-122"/>
                <a:cs typeface="+mn-cs"/>
              </a:defRPr>
            </a:lvl4pPr>
            <a:lvl5pPr marL="1771650" indent="-228600" algn="l" rtl="0" eaLnBrk="0" fontAlgn="base" hangingPunct="0">
              <a:spcBef>
                <a:spcPct val="20000"/>
              </a:spcBef>
              <a:spcAft>
                <a:spcPct val="0"/>
              </a:spcAft>
              <a:buFont typeface="Arial" panose="020B0604020202020204" pitchFamily="34" charset="0"/>
              <a:buChar char="»"/>
              <a:defRPr kumimoji="1" lang="zh-CN" altLang="en-US" sz="2000" kern="1200" baseline="0" dirty="0">
                <a:solidFill>
                  <a:schemeClr val="tx1"/>
                </a:solidFill>
                <a:latin typeface="Consolas" panose="020B0609020204030204" pitchFamily="49" charset="0"/>
                <a:ea typeface="华文细黑" panose="02010600040101010101" pitchFamily="2" charset="-122"/>
                <a:cs typeface="+mn-cs"/>
              </a:defRPr>
            </a:lvl5pPr>
            <a:lvl6pPr marL="2228850" indent="-228600" algn="l" rtl="0" eaLnBrk="1" fontAlgn="base" hangingPunct="1">
              <a:spcBef>
                <a:spcPct val="20000"/>
              </a:spcBef>
              <a:spcAft>
                <a:spcPct val="20000"/>
              </a:spcAft>
              <a:defRPr kumimoji="1" sz="1700">
                <a:solidFill>
                  <a:schemeClr val="tx1"/>
                </a:solidFill>
                <a:latin typeface="+mn-lt"/>
              </a:defRPr>
            </a:lvl6pPr>
            <a:lvl7pPr marL="2686050" indent="-228600" algn="l" rtl="0" eaLnBrk="1" fontAlgn="base" hangingPunct="1">
              <a:spcBef>
                <a:spcPct val="20000"/>
              </a:spcBef>
              <a:spcAft>
                <a:spcPct val="20000"/>
              </a:spcAft>
              <a:defRPr kumimoji="1" sz="1700">
                <a:solidFill>
                  <a:schemeClr val="tx1"/>
                </a:solidFill>
                <a:latin typeface="+mn-lt"/>
              </a:defRPr>
            </a:lvl7pPr>
            <a:lvl8pPr marL="3143250" indent="-228600" algn="l" rtl="0" eaLnBrk="1" fontAlgn="base" hangingPunct="1">
              <a:spcBef>
                <a:spcPct val="20000"/>
              </a:spcBef>
              <a:spcAft>
                <a:spcPct val="20000"/>
              </a:spcAft>
              <a:defRPr kumimoji="1" sz="1700">
                <a:solidFill>
                  <a:schemeClr val="tx1"/>
                </a:solidFill>
                <a:latin typeface="+mn-lt"/>
              </a:defRPr>
            </a:lvl8pPr>
            <a:lvl9pPr marL="3600450" indent="-228600" algn="l" rtl="0" eaLnBrk="1" fontAlgn="base" hangingPunct="1">
              <a:spcBef>
                <a:spcPct val="20000"/>
              </a:spcBef>
              <a:spcAft>
                <a:spcPct val="20000"/>
              </a:spcAft>
              <a:defRPr kumimoji="1" sz="1700">
                <a:solidFill>
                  <a:schemeClr val="tx1"/>
                </a:solidFill>
                <a:latin typeface="+mn-lt"/>
              </a:defRPr>
            </a:lvl9pPr>
          </a:lstStyle>
          <a:p>
            <a:pPr>
              <a:lnSpc>
                <a:spcPct val="90000"/>
              </a:lnSpc>
            </a:pPr>
            <a:r>
              <a:rPr lang="zh-CN" altLang="en-US" sz="2400" dirty="0">
                <a:solidFill>
                  <a:srgbClr val="0000FF"/>
                </a:solidFill>
                <a:latin typeface="华文细黑" panose="02010600040101010101" pitchFamily="2" charset="-122"/>
              </a:rPr>
              <a:t>过程</a:t>
            </a:r>
            <a:r>
              <a:rPr lang="zh-CN" altLang="en-US" sz="2400" dirty="0">
                <a:latin typeface="华文细黑" panose="02010600040101010101" pitchFamily="2" charset="-122"/>
              </a:rPr>
              <a:t>：软件过程是指制作软件产品的一组活动及其</a:t>
            </a:r>
            <a:r>
              <a:rPr lang="zh-CN" altLang="en-US" sz="2400" dirty="0" smtClean="0">
                <a:latin typeface="华文细黑" panose="02010600040101010101" pitchFamily="2" charset="-122"/>
              </a:rPr>
              <a:t>结果。</a:t>
            </a:r>
            <a:endParaRPr lang="zh-CN" altLang="en-US" sz="1800" b="1" dirty="0"/>
          </a:p>
        </p:txBody>
      </p:sp>
      <p:sp>
        <p:nvSpPr>
          <p:cNvPr id="13" name="Rectangle 3"/>
          <p:cNvSpPr txBox="1">
            <a:spLocks noChangeArrowheads="1"/>
          </p:cNvSpPr>
          <p:nvPr/>
        </p:nvSpPr>
        <p:spPr bwMode="auto">
          <a:xfrm>
            <a:off x="3577046" y="4826900"/>
            <a:ext cx="5296988" cy="75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anose="020B0604020202020204" pitchFamily="34" charset="0"/>
              <a:buChar char="•"/>
              <a:defRPr kumimoji="1" lang="zh-CN" altLang="en-US" sz="3200" kern="1200" baseline="0" dirty="0" smtClean="0">
                <a:solidFill>
                  <a:schemeClr val="tx1"/>
                </a:solidFill>
                <a:latin typeface="Consolas" panose="020B0609020204030204" pitchFamily="49" charset="0"/>
                <a:ea typeface="华文细黑" panose="02010600040101010101" pitchFamily="2" charset="-122"/>
                <a:cs typeface="+mn-cs"/>
              </a:defRPr>
            </a:lvl1pPr>
            <a:lvl2pPr marL="742950" indent="-285750" algn="l" rtl="0" eaLnBrk="0" fontAlgn="base" hangingPunct="0">
              <a:spcBef>
                <a:spcPct val="20000"/>
              </a:spcBef>
              <a:spcAft>
                <a:spcPct val="0"/>
              </a:spcAft>
              <a:buClr>
                <a:schemeClr val="tx1"/>
              </a:buClr>
              <a:buFont typeface="Arial" panose="020B0604020202020204" pitchFamily="34" charset="0"/>
              <a:buChar char="–"/>
              <a:defRPr kumimoji="1" lang="zh-CN" altLang="en-US" sz="2800" kern="1200" baseline="0" dirty="0" smtClean="0">
                <a:solidFill>
                  <a:schemeClr val="tx1"/>
                </a:solidFill>
                <a:latin typeface="Consolas" panose="020B0609020204030204" pitchFamily="49" charset="0"/>
                <a:ea typeface="华文细黑" panose="02010600040101010101" pitchFamily="2" charset="-122"/>
                <a:cs typeface="+mn-cs"/>
              </a:defRPr>
            </a:lvl2pPr>
            <a:lvl3pPr marL="1085850" indent="-228600" algn="l" rtl="0" eaLnBrk="0" fontAlgn="base" hangingPunct="0">
              <a:spcBef>
                <a:spcPct val="20000"/>
              </a:spcBef>
              <a:spcAft>
                <a:spcPct val="0"/>
              </a:spcAft>
              <a:buFont typeface="Arial" panose="020B0604020202020204" pitchFamily="34" charset="0"/>
              <a:buChar char="·"/>
              <a:defRPr kumimoji="1" lang="zh-CN" altLang="en-US" sz="2800" kern="1200" baseline="0" dirty="0" smtClean="0">
                <a:solidFill>
                  <a:schemeClr val="tx1"/>
                </a:solidFill>
                <a:latin typeface="Consolas" panose="020B0609020204030204" pitchFamily="49" charset="0"/>
                <a:ea typeface="华文细黑" panose="02010600040101010101" pitchFamily="2" charset="-122"/>
                <a:cs typeface="+mn-cs"/>
              </a:defRPr>
            </a:lvl3pPr>
            <a:lvl4pPr marL="1428750" indent="-228600" algn="l" rtl="0" eaLnBrk="0" fontAlgn="base" hangingPunct="0">
              <a:spcBef>
                <a:spcPct val="20000"/>
              </a:spcBef>
              <a:spcAft>
                <a:spcPct val="0"/>
              </a:spcAft>
              <a:buFont typeface="Arial" panose="020B0604020202020204" pitchFamily="34" charset="0"/>
              <a:buChar char="-"/>
              <a:defRPr kumimoji="1" lang="zh-CN" altLang="en-US" sz="2400" kern="1200" baseline="0" dirty="0" smtClean="0">
                <a:solidFill>
                  <a:schemeClr val="tx1"/>
                </a:solidFill>
                <a:latin typeface="Consolas" panose="020B0609020204030204" pitchFamily="49" charset="0"/>
                <a:ea typeface="华文细黑" panose="02010600040101010101" pitchFamily="2" charset="-122"/>
                <a:cs typeface="+mn-cs"/>
              </a:defRPr>
            </a:lvl4pPr>
            <a:lvl5pPr marL="1771650" indent="-228600" algn="l" rtl="0" eaLnBrk="0" fontAlgn="base" hangingPunct="0">
              <a:spcBef>
                <a:spcPct val="20000"/>
              </a:spcBef>
              <a:spcAft>
                <a:spcPct val="0"/>
              </a:spcAft>
              <a:buFont typeface="Arial" panose="020B0604020202020204" pitchFamily="34" charset="0"/>
              <a:buChar char="»"/>
              <a:defRPr kumimoji="1" lang="zh-CN" altLang="en-US" sz="2000" kern="1200" baseline="0" dirty="0">
                <a:solidFill>
                  <a:schemeClr val="tx1"/>
                </a:solidFill>
                <a:latin typeface="Consolas" panose="020B0609020204030204" pitchFamily="49" charset="0"/>
                <a:ea typeface="华文细黑" panose="02010600040101010101" pitchFamily="2" charset="-122"/>
                <a:cs typeface="+mn-cs"/>
              </a:defRPr>
            </a:lvl5pPr>
            <a:lvl6pPr marL="2228850" indent="-228600" algn="l" rtl="0" eaLnBrk="1" fontAlgn="base" hangingPunct="1">
              <a:spcBef>
                <a:spcPct val="20000"/>
              </a:spcBef>
              <a:spcAft>
                <a:spcPct val="20000"/>
              </a:spcAft>
              <a:defRPr kumimoji="1" sz="1700">
                <a:solidFill>
                  <a:schemeClr val="tx1"/>
                </a:solidFill>
                <a:latin typeface="+mn-lt"/>
              </a:defRPr>
            </a:lvl6pPr>
            <a:lvl7pPr marL="2686050" indent="-228600" algn="l" rtl="0" eaLnBrk="1" fontAlgn="base" hangingPunct="1">
              <a:spcBef>
                <a:spcPct val="20000"/>
              </a:spcBef>
              <a:spcAft>
                <a:spcPct val="20000"/>
              </a:spcAft>
              <a:defRPr kumimoji="1" sz="1700">
                <a:solidFill>
                  <a:schemeClr val="tx1"/>
                </a:solidFill>
                <a:latin typeface="+mn-lt"/>
              </a:defRPr>
            </a:lvl7pPr>
            <a:lvl8pPr marL="3143250" indent="-228600" algn="l" rtl="0" eaLnBrk="1" fontAlgn="base" hangingPunct="1">
              <a:spcBef>
                <a:spcPct val="20000"/>
              </a:spcBef>
              <a:spcAft>
                <a:spcPct val="20000"/>
              </a:spcAft>
              <a:defRPr kumimoji="1" sz="1700">
                <a:solidFill>
                  <a:schemeClr val="tx1"/>
                </a:solidFill>
                <a:latin typeface="+mn-lt"/>
              </a:defRPr>
            </a:lvl8pPr>
            <a:lvl9pPr marL="3600450" indent="-228600" algn="l" rtl="0" eaLnBrk="1" fontAlgn="base" hangingPunct="1">
              <a:spcBef>
                <a:spcPct val="20000"/>
              </a:spcBef>
              <a:spcAft>
                <a:spcPct val="20000"/>
              </a:spcAft>
              <a:defRPr kumimoji="1" sz="1700">
                <a:solidFill>
                  <a:schemeClr val="tx1"/>
                </a:solidFill>
                <a:latin typeface="+mn-lt"/>
              </a:defRPr>
            </a:lvl9pPr>
          </a:lstStyle>
          <a:p>
            <a:pPr>
              <a:lnSpc>
                <a:spcPct val="90000"/>
              </a:lnSpc>
            </a:pPr>
            <a:r>
              <a:rPr lang="zh-CN" altLang="en-US" sz="2400" dirty="0" smtClean="0">
                <a:solidFill>
                  <a:srgbClr val="0000CC"/>
                </a:solidFill>
                <a:latin typeface="华文细黑" panose="02010600040101010101" pitchFamily="2" charset="-122"/>
              </a:rPr>
              <a:t>质量：</a:t>
            </a:r>
            <a:r>
              <a:rPr lang="zh-CN" altLang="en-US" sz="2400" dirty="0" smtClean="0">
                <a:latin typeface="华文细黑" panose="02010600040101010101" pitchFamily="2" charset="-122"/>
              </a:rPr>
              <a:t>方法，工具和过程必须围绕质量开展。</a:t>
            </a:r>
            <a:endParaRPr lang="zh-CN" altLang="en-US" sz="1800" b="1" dirty="0"/>
          </a:p>
        </p:txBody>
      </p:sp>
    </p:spTree>
    <p:extLst>
      <p:ext uri="{BB962C8B-B14F-4D97-AF65-F5344CB8AC3E}">
        <p14:creationId xmlns:p14="http://schemas.microsoft.com/office/powerpoint/2010/main" val="3411644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核心内容：软件生命周期的各</a:t>
            </a:r>
            <a:r>
              <a:rPr lang="zh-CN" altLang="en-US" dirty="0" smtClean="0"/>
              <a:t>过程</a:t>
            </a:r>
            <a:endParaRPr lang="zh-CN" altLang="en-US" dirty="0"/>
          </a:p>
        </p:txBody>
      </p:sp>
      <p:pic>
        <p:nvPicPr>
          <p:cNvPr id="99" name="Picture 2"/>
          <p:cNvPicPr>
            <a:picLocks noChangeAspect="1" noChangeArrowheads="1"/>
          </p:cNvPicPr>
          <p:nvPr/>
        </p:nvPicPr>
        <p:blipFill>
          <a:blip r:embed="rId2">
            <a:extLst>
              <a:ext uri="{28A0092B-C50C-407E-A947-70E740481C1C}">
                <a14:useLocalDpi xmlns:a14="http://schemas.microsoft.com/office/drawing/2010/main" val="0"/>
              </a:ext>
            </a:extLst>
          </a:blip>
          <a:srcRect l="31940" t="23421" r="17398" b="18124"/>
          <a:stretch>
            <a:fillRect/>
          </a:stretch>
        </p:blipFill>
        <p:spPr bwMode="auto">
          <a:xfrm>
            <a:off x="1262062" y="1564646"/>
            <a:ext cx="6592888" cy="405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36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09600" y="667265"/>
            <a:ext cx="7772400" cy="1143000"/>
          </a:xfrm>
        </p:spPr>
        <p:txBody>
          <a:bodyPr/>
          <a:lstStyle/>
          <a:p>
            <a:r>
              <a:rPr lang="zh-CN" altLang="en-US" sz="3200" dirty="0"/>
              <a:t>软件工程导论</a:t>
            </a:r>
            <a:r>
              <a:rPr lang="en-US" altLang="zh-CN" sz="3200" dirty="0"/>
              <a:t>SE33001</a:t>
            </a:r>
            <a:endParaRPr lang="zh-CN" altLang="en-US" sz="1600" dirty="0">
              <a:solidFill>
                <a:srgbClr val="0000FF"/>
              </a:solidFill>
            </a:endParaRPr>
          </a:p>
        </p:txBody>
      </p:sp>
      <p:sp>
        <p:nvSpPr>
          <p:cNvPr id="6" name="Rectangle 8"/>
          <p:cNvSpPr>
            <a:spLocks noChangeArrowheads="1"/>
          </p:cNvSpPr>
          <p:nvPr/>
        </p:nvSpPr>
        <p:spPr bwMode="white">
          <a:xfrm>
            <a:off x="609600" y="3071341"/>
            <a:ext cx="7993062"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None/>
            </a:pPr>
            <a:r>
              <a:rPr lang="zh-CN" altLang="en-US" sz="4400" b="0" dirty="0">
                <a:solidFill>
                  <a:srgbClr val="3333CC"/>
                </a:solidFill>
                <a:latin typeface="黑体" panose="02010609060101010101" pitchFamily="49" charset="-122"/>
                <a:ea typeface="黑体" panose="02010609060101010101" pitchFamily="49" charset="-122"/>
              </a:rPr>
              <a:t>第</a:t>
            </a:r>
            <a:r>
              <a:rPr lang="en-US" altLang="zh-CN" sz="4400" b="0" dirty="0">
                <a:solidFill>
                  <a:srgbClr val="3333CC"/>
                </a:solidFill>
                <a:latin typeface="黑体" panose="02010609060101010101" pitchFamily="49" charset="-122"/>
                <a:ea typeface="黑体" panose="02010609060101010101" pitchFamily="49" charset="-122"/>
              </a:rPr>
              <a:t>1</a:t>
            </a:r>
            <a:r>
              <a:rPr lang="zh-CN" altLang="en-US" sz="4400" b="0" dirty="0">
                <a:solidFill>
                  <a:srgbClr val="3333CC"/>
                </a:solidFill>
                <a:latin typeface="黑体" panose="02010609060101010101" pitchFamily="49" charset="-122"/>
                <a:ea typeface="黑体" panose="02010609060101010101" pitchFamily="49" charset="-122"/>
              </a:rPr>
              <a:t>章：软件工程学</a:t>
            </a:r>
            <a:r>
              <a:rPr lang="zh-CN" altLang="en-US" sz="4400" b="0" dirty="0" smtClean="0">
                <a:solidFill>
                  <a:srgbClr val="3333CC"/>
                </a:solidFill>
                <a:latin typeface="黑体" panose="02010609060101010101" pitchFamily="49" charset="-122"/>
                <a:ea typeface="黑体" panose="02010609060101010101" pitchFamily="49" charset="-122"/>
              </a:rPr>
              <a:t>概述</a:t>
            </a:r>
            <a:endParaRPr lang="en-US" altLang="zh-CN" sz="4400" b="0" dirty="0" smtClean="0">
              <a:solidFill>
                <a:srgbClr val="3333CC"/>
              </a:solidFill>
              <a:latin typeface="黑体" panose="02010609060101010101" pitchFamily="49" charset="-122"/>
              <a:ea typeface="黑体" panose="02010609060101010101" pitchFamily="49" charset="-122"/>
            </a:endParaRPr>
          </a:p>
          <a:p>
            <a:pPr algn="ctr" fontAlgn="base">
              <a:spcBef>
                <a:spcPct val="0"/>
              </a:spcBef>
              <a:spcAft>
                <a:spcPct val="0"/>
              </a:spcAft>
              <a:buClrTx/>
              <a:buNone/>
            </a:pPr>
            <a:r>
              <a:rPr lang="en-US" altLang="zh-CN" b="0" dirty="0" smtClean="0">
                <a:solidFill>
                  <a:srgbClr val="3333CC"/>
                </a:solidFill>
                <a:latin typeface="华文细黑" panose="02010600040101010101" pitchFamily="2" charset="-122"/>
                <a:ea typeface="华文细黑" panose="02010600040101010101" pitchFamily="2" charset="-122"/>
              </a:rPr>
              <a:t>Chapter 1</a:t>
            </a:r>
            <a:r>
              <a:rPr lang="zh-CN" altLang="en-US" b="0" dirty="0" smtClean="0">
                <a:solidFill>
                  <a:srgbClr val="3333CC"/>
                </a:solidFill>
                <a:latin typeface="华文细黑" panose="02010600040101010101" pitchFamily="2" charset="-122"/>
                <a:ea typeface="华文细黑" panose="02010600040101010101" pitchFamily="2" charset="-122"/>
              </a:rPr>
              <a:t>：</a:t>
            </a:r>
            <a:r>
              <a:rPr lang="en-US" altLang="zh-CN" b="0" dirty="0" smtClean="0">
                <a:solidFill>
                  <a:srgbClr val="3333CC"/>
                </a:solidFill>
                <a:latin typeface="华文细黑" panose="02010600040101010101" pitchFamily="2" charset="-122"/>
                <a:ea typeface="华文细黑" panose="02010600040101010101" pitchFamily="2" charset="-122"/>
              </a:rPr>
              <a:t>Software </a:t>
            </a:r>
            <a:r>
              <a:rPr lang="en-US" altLang="zh-CN" b="0" dirty="0">
                <a:solidFill>
                  <a:srgbClr val="3333CC"/>
                </a:solidFill>
                <a:latin typeface="华文细黑" panose="02010600040101010101" pitchFamily="2" charset="-122"/>
                <a:ea typeface="华文细黑" panose="02010600040101010101" pitchFamily="2" charset="-122"/>
              </a:rPr>
              <a:t>Engineering </a:t>
            </a:r>
            <a:r>
              <a:rPr lang="en-US" altLang="zh-CN" b="0" dirty="0" smtClean="0">
                <a:solidFill>
                  <a:srgbClr val="3333CC"/>
                </a:solidFill>
                <a:latin typeface="华文细黑" panose="02010600040101010101" pitchFamily="2" charset="-122"/>
                <a:ea typeface="华文细黑" panose="02010600040101010101" pitchFamily="2" charset="-122"/>
              </a:rPr>
              <a:t>Outline</a:t>
            </a:r>
            <a:endParaRPr lang="es-ES" altLang="zh-CN" b="0" dirty="0">
              <a:solidFill>
                <a:srgbClr val="3333CC"/>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867714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软件的特性</a:t>
            </a:r>
            <a:endParaRPr lang="zh-CN" altLang="en-US" dirty="0"/>
          </a:p>
        </p:txBody>
      </p:sp>
      <p:pic>
        <p:nvPicPr>
          <p:cNvPr id="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136" y="1243549"/>
            <a:ext cx="8048739" cy="490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332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sz="3600" dirty="0" smtClean="0"/>
              <a:t>1.1</a:t>
            </a:r>
            <a:r>
              <a:rPr lang="en-US" altLang="zh-CN" sz="3600" dirty="0">
                <a:latin typeface="+mj-ea"/>
              </a:rPr>
              <a:t> </a:t>
            </a:r>
            <a:r>
              <a:rPr lang="zh-CN" altLang="en-US" dirty="0" smtClean="0">
                <a:latin typeface="+mj-ea"/>
              </a:rPr>
              <a:t>软件危机</a:t>
            </a:r>
            <a:endParaRPr lang="zh-CN" altLang="en-US" dirty="0">
              <a:latin typeface="+mj-ea"/>
            </a:endParaRPr>
          </a:p>
        </p:txBody>
      </p:sp>
      <p:grpSp>
        <p:nvGrpSpPr>
          <p:cNvPr id="4" name="组合 1462274"/>
          <p:cNvGrpSpPr>
            <a:grpSpLocks/>
          </p:cNvGrpSpPr>
          <p:nvPr/>
        </p:nvGrpSpPr>
        <p:grpSpPr bwMode="auto">
          <a:xfrm>
            <a:off x="2836069" y="2574193"/>
            <a:ext cx="3471862" cy="3194050"/>
            <a:chOff x="1824" y="633"/>
            <a:chExt cx="2834" cy="2849"/>
          </a:xfrm>
        </p:grpSpPr>
        <p:sp>
          <p:nvSpPr>
            <p:cNvPr id="6" name="Puzzle3"/>
            <p:cNvSpPr>
              <a:spLocks noEditPoints="1" noChangeArrowheads="1"/>
            </p:cNvSpPr>
            <p:nvPr/>
          </p:nvSpPr>
          <p:spPr bwMode="auto">
            <a:xfrm>
              <a:off x="3204" y="633"/>
              <a:ext cx="1114" cy="1514"/>
            </a:xfrm>
            <a:custGeom>
              <a:avLst/>
              <a:gdLst>
                <a:gd name="T0" fmla="*/ 8544 w 21600"/>
                <a:gd name="T1" fmla="*/ 21062 h 21600"/>
                <a:gd name="T2" fmla="*/ 9396 w 21600"/>
                <a:gd name="T3" fmla="*/ 20289 h 21600"/>
                <a:gd name="T4" fmla="*/ 8650 w 21600"/>
                <a:gd name="T5" fmla="*/ 19162 h 21600"/>
                <a:gd name="T6" fmla="*/ 7993 w 21600"/>
                <a:gd name="T7" fmla="*/ 17471 h 21600"/>
                <a:gd name="T8" fmla="*/ 8615 w 21600"/>
                <a:gd name="T9" fmla="*/ 16317 h 21600"/>
                <a:gd name="T10" fmla="*/ 9663 w 21600"/>
                <a:gd name="T11" fmla="*/ 15885 h 21600"/>
                <a:gd name="T12" fmla="*/ 11279 w 21600"/>
                <a:gd name="T13" fmla="*/ 15833 h 21600"/>
                <a:gd name="T14" fmla="*/ 12611 w 21600"/>
                <a:gd name="T15" fmla="*/ 16213 h 21600"/>
                <a:gd name="T16" fmla="*/ 13517 w 21600"/>
                <a:gd name="T17" fmla="*/ 17248 h 21600"/>
                <a:gd name="T18" fmla="*/ 13109 w 21600"/>
                <a:gd name="T19" fmla="*/ 18808 h 21600"/>
                <a:gd name="T20" fmla="*/ 11883 w 21600"/>
                <a:gd name="T21" fmla="*/ 20132 h 21600"/>
                <a:gd name="T22" fmla="*/ 12327 w 21600"/>
                <a:gd name="T23" fmla="*/ 20787 h 21600"/>
                <a:gd name="T24" fmla="*/ 14317 w 21600"/>
                <a:gd name="T25" fmla="*/ 21390 h 21600"/>
                <a:gd name="T26" fmla="*/ 17407 w 21600"/>
                <a:gd name="T27" fmla="*/ 21678 h 21600"/>
                <a:gd name="T28" fmla="*/ 20214 w 21600"/>
                <a:gd name="T29" fmla="*/ 21272 h 21600"/>
                <a:gd name="T30" fmla="*/ 20321 w 21600"/>
                <a:gd name="T31" fmla="*/ 19083 h 21600"/>
                <a:gd name="T32" fmla="*/ 20551 w 21600"/>
                <a:gd name="T33" fmla="*/ 15911 h 21600"/>
                <a:gd name="T34" fmla="*/ 19521 w 21600"/>
                <a:gd name="T35" fmla="*/ 15125 h 21600"/>
                <a:gd name="T36" fmla="*/ 17994 w 21600"/>
                <a:gd name="T37" fmla="*/ 15007 h 21600"/>
                <a:gd name="T38" fmla="*/ 16661 w 21600"/>
                <a:gd name="T39" fmla="*/ 15636 h 21600"/>
                <a:gd name="T40" fmla="*/ 14619 w 21600"/>
                <a:gd name="T41" fmla="*/ 15479 h 21600"/>
                <a:gd name="T42" fmla="*/ 13393 w 21600"/>
                <a:gd name="T43" fmla="*/ 14600 h 21600"/>
                <a:gd name="T44" fmla="*/ 13180 w 21600"/>
                <a:gd name="T45" fmla="*/ 13591 h 21600"/>
                <a:gd name="T46" fmla="*/ 13588 w 21600"/>
                <a:gd name="T47" fmla="*/ 12569 h 21600"/>
                <a:gd name="T48" fmla="*/ 15436 w 21600"/>
                <a:gd name="T49" fmla="*/ 11678 h 21600"/>
                <a:gd name="T50" fmla="*/ 17514 w 21600"/>
                <a:gd name="T51" fmla="*/ 11966 h 21600"/>
                <a:gd name="T52" fmla="*/ 18669 w 21600"/>
                <a:gd name="T53" fmla="*/ 12543 h 21600"/>
                <a:gd name="T54" fmla="*/ 20072 w 21600"/>
                <a:gd name="T55" fmla="*/ 12543 h 21600"/>
                <a:gd name="T56" fmla="*/ 21298 w 21600"/>
                <a:gd name="T57" fmla="*/ 12032 h 21600"/>
                <a:gd name="T58" fmla="*/ 21653 w 21600"/>
                <a:gd name="T59" fmla="*/ 10826 h 21600"/>
                <a:gd name="T60" fmla="*/ 20800 w 21600"/>
                <a:gd name="T61" fmla="*/ 7536 h 21600"/>
                <a:gd name="T62" fmla="*/ 17656 w 21600"/>
                <a:gd name="T63" fmla="*/ 7208 h 21600"/>
                <a:gd name="T64" fmla="*/ 13695 w 21600"/>
                <a:gd name="T65" fmla="*/ 6828 h 21600"/>
                <a:gd name="T66" fmla="*/ 11919 w 21600"/>
                <a:gd name="T67" fmla="*/ 5871 h 21600"/>
                <a:gd name="T68" fmla="*/ 11723 w 21600"/>
                <a:gd name="T69" fmla="*/ 4482 h 21600"/>
                <a:gd name="T70" fmla="*/ 12700 w 21600"/>
                <a:gd name="T71" fmla="*/ 3460 h 21600"/>
                <a:gd name="T72" fmla="*/ 13357 w 21600"/>
                <a:gd name="T73" fmla="*/ 1874 h 21600"/>
                <a:gd name="T74" fmla="*/ 12665 w 21600"/>
                <a:gd name="T75" fmla="*/ 616 h 21600"/>
                <a:gd name="T76" fmla="*/ 11368 w 21600"/>
                <a:gd name="T77" fmla="*/ 104 h 21600"/>
                <a:gd name="T78" fmla="*/ 9574 w 21600"/>
                <a:gd name="T79" fmla="*/ 104 h 21600"/>
                <a:gd name="T80" fmla="*/ 8277 w 21600"/>
                <a:gd name="T81" fmla="*/ 511 h 21600"/>
                <a:gd name="T82" fmla="*/ 7353 w 21600"/>
                <a:gd name="T83" fmla="*/ 1599 h 21600"/>
                <a:gd name="T84" fmla="*/ 7833 w 21600"/>
                <a:gd name="T85" fmla="*/ 3198 h 21600"/>
                <a:gd name="T86" fmla="*/ 8846 w 21600"/>
                <a:gd name="T87" fmla="*/ 4561 h 21600"/>
                <a:gd name="T88" fmla="*/ 8135 w 21600"/>
                <a:gd name="T89" fmla="*/ 5976 h 21600"/>
                <a:gd name="T90" fmla="*/ 5684 w 21600"/>
                <a:gd name="T91" fmla="*/ 6802 h 21600"/>
                <a:gd name="T92" fmla="*/ 1545 w 21600"/>
                <a:gd name="T93" fmla="*/ 6802 h 21600"/>
                <a:gd name="T94" fmla="*/ 142 w 21600"/>
                <a:gd name="T95" fmla="*/ 9869 h 21600"/>
                <a:gd name="T96" fmla="*/ 497 w 21600"/>
                <a:gd name="T97" fmla="*/ 11783 h 21600"/>
                <a:gd name="T98" fmla="*/ 2131 w 21600"/>
                <a:gd name="T99" fmla="*/ 12267 h 21600"/>
                <a:gd name="T100" fmla="*/ 3872 w 21600"/>
                <a:gd name="T101" fmla="*/ 11979 h 21600"/>
                <a:gd name="T102" fmla="*/ 5506 w 21600"/>
                <a:gd name="T103" fmla="*/ 11481 h 21600"/>
                <a:gd name="T104" fmla="*/ 7353 w 21600"/>
                <a:gd name="T105" fmla="*/ 12110 h 21600"/>
                <a:gd name="T106" fmla="*/ 8028 w 21600"/>
                <a:gd name="T107" fmla="*/ 13775 h 21600"/>
                <a:gd name="T108" fmla="*/ 6803 w 21600"/>
                <a:gd name="T109" fmla="*/ 14850 h 21600"/>
                <a:gd name="T110" fmla="*/ 4849 w 21600"/>
                <a:gd name="T111" fmla="*/ 15007 h 21600"/>
                <a:gd name="T112" fmla="*/ 3428 w 21600"/>
                <a:gd name="T113" fmla="*/ 14194 h 21600"/>
                <a:gd name="T114" fmla="*/ 1811 w 21600"/>
                <a:gd name="T115" fmla="*/ 14273 h 21600"/>
                <a:gd name="T116" fmla="*/ 497 w 21600"/>
                <a:gd name="T117" fmla="*/ 15177 h 21600"/>
                <a:gd name="T118" fmla="*/ 497 w 21600"/>
                <a:gd name="T119" fmla="*/ 17340 h 21600"/>
                <a:gd name="T120" fmla="*/ 994 w 21600"/>
                <a:gd name="T121" fmla="*/ 20132 h 21600"/>
                <a:gd name="T122" fmla="*/ 1474 w 21600"/>
                <a:gd name="T123" fmla="*/ 20997 h 21600"/>
                <a:gd name="T124" fmla="*/ 5701 w 21600"/>
                <a:gd name="T125" fmla="*/ 20721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Puzzle2"/>
            <p:cNvSpPr>
              <a:spLocks noEditPoints="1" noChangeArrowheads="1"/>
            </p:cNvSpPr>
            <p:nvPr/>
          </p:nvSpPr>
          <p:spPr bwMode="auto">
            <a:xfrm>
              <a:off x="2880" y="1736"/>
              <a:ext cx="1778" cy="1379"/>
            </a:xfrm>
            <a:custGeom>
              <a:avLst/>
              <a:gdLst>
                <a:gd name="T0" fmla="*/ 3637 w 21600"/>
                <a:gd name="T1" fmla="*/ 12694 h 21600"/>
                <a:gd name="T2" fmla="*/ 2530 w 21600"/>
                <a:gd name="T3" fmla="*/ 12142 h 21600"/>
                <a:gd name="T4" fmla="*/ 1378 w 21600"/>
                <a:gd name="T5" fmla="*/ 11634 h 21600"/>
                <a:gd name="T6" fmla="*/ 553 w 21600"/>
                <a:gd name="T7" fmla="*/ 12086 h 21600"/>
                <a:gd name="T8" fmla="*/ 11 w 21600"/>
                <a:gd name="T9" fmla="*/ 13386 h 21600"/>
                <a:gd name="T10" fmla="*/ 451 w 21600"/>
                <a:gd name="T11" fmla="*/ 14857 h 21600"/>
                <a:gd name="T12" fmla="*/ 1208 w 21600"/>
                <a:gd name="T13" fmla="*/ 15351 h 21600"/>
                <a:gd name="T14" fmla="*/ 2225 w 21600"/>
                <a:gd name="T15" fmla="*/ 15238 h 21600"/>
                <a:gd name="T16" fmla="*/ 3615 w 21600"/>
                <a:gd name="T17" fmla="*/ 14828 h 21600"/>
                <a:gd name="T18" fmla="*/ 4179 w 21600"/>
                <a:gd name="T19" fmla="*/ 15408 h 21600"/>
                <a:gd name="T20" fmla="*/ 4552 w 21600"/>
                <a:gd name="T21" fmla="*/ 17090 h 21600"/>
                <a:gd name="T22" fmla="*/ 4552 w 21600"/>
                <a:gd name="T23" fmla="*/ 19366 h 21600"/>
                <a:gd name="T24" fmla="*/ 4744 w 21600"/>
                <a:gd name="T25" fmla="*/ 21161 h 21600"/>
                <a:gd name="T26" fmla="*/ 7410 w 21600"/>
                <a:gd name="T27" fmla="*/ 21161 h 21600"/>
                <a:gd name="T28" fmla="*/ 8969 w 21600"/>
                <a:gd name="T29" fmla="*/ 20285 h 21600"/>
                <a:gd name="T30" fmla="*/ 9433 w 21600"/>
                <a:gd name="T31" fmla="*/ 18744 h 21600"/>
                <a:gd name="T32" fmla="*/ 8777 w 21600"/>
                <a:gd name="T33" fmla="*/ 17274 h 21600"/>
                <a:gd name="T34" fmla="*/ 8472 w 21600"/>
                <a:gd name="T35" fmla="*/ 15563 h 21600"/>
                <a:gd name="T36" fmla="*/ 9060 w 21600"/>
                <a:gd name="T37" fmla="*/ 14376 h 21600"/>
                <a:gd name="T38" fmla="*/ 9884 w 21600"/>
                <a:gd name="T39" fmla="*/ 13938 h 21600"/>
                <a:gd name="T40" fmla="*/ 11037 w 21600"/>
                <a:gd name="T41" fmla="*/ 13966 h 21600"/>
                <a:gd name="T42" fmla="*/ 11861 w 21600"/>
                <a:gd name="T43" fmla="*/ 14475 h 21600"/>
                <a:gd name="T44" fmla="*/ 12291 w 21600"/>
                <a:gd name="T45" fmla="*/ 15832 h 21600"/>
                <a:gd name="T46" fmla="*/ 11884 w 21600"/>
                <a:gd name="T47" fmla="*/ 17542 h 21600"/>
                <a:gd name="T48" fmla="*/ 11251 w 21600"/>
                <a:gd name="T49" fmla="*/ 18659 h 21600"/>
                <a:gd name="T50" fmla="*/ 11376 w 21600"/>
                <a:gd name="T51" fmla="*/ 20158 h 21600"/>
                <a:gd name="T52" fmla="*/ 12528 w 21600"/>
                <a:gd name="T53" fmla="*/ 21190 h 21600"/>
                <a:gd name="T54" fmla="*/ 15025 w 21600"/>
                <a:gd name="T55" fmla="*/ 21600 h 21600"/>
                <a:gd name="T56" fmla="*/ 16821 w 21600"/>
                <a:gd name="T57" fmla="*/ 21190 h 21600"/>
                <a:gd name="T58" fmla="*/ 16719 w 21600"/>
                <a:gd name="T59" fmla="*/ 18306 h 21600"/>
                <a:gd name="T60" fmla="*/ 17081 w 21600"/>
                <a:gd name="T61" fmla="*/ 15790 h 21600"/>
                <a:gd name="T62" fmla="*/ 17905 w 21600"/>
                <a:gd name="T63" fmla="*/ 15479 h 21600"/>
                <a:gd name="T64" fmla="*/ 18866 w 21600"/>
                <a:gd name="T65" fmla="*/ 16129 h 21600"/>
                <a:gd name="T66" fmla="*/ 19860 w 21600"/>
                <a:gd name="T67" fmla="*/ 16836 h 21600"/>
                <a:gd name="T68" fmla="*/ 21035 w 21600"/>
                <a:gd name="T69" fmla="*/ 16412 h 21600"/>
                <a:gd name="T70" fmla="*/ 21600 w 21600"/>
                <a:gd name="T71" fmla="*/ 14885 h 21600"/>
                <a:gd name="T72" fmla="*/ 21419 w 21600"/>
                <a:gd name="T73" fmla="*/ 13909 h 21600"/>
                <a:gd name="T74" fmla="*/ 20357 w 21600"/>
                <a:gd name="T75" fmla="*/ 12821 h 21600"/>
                <a:gd name="T76" fmla="*/ 19148 w 21600"/>
                <a:gd name="T77" fmla="*/ 12962 h 21600"/>
                <a:gd name="T78" fmla="*/ 18470 w 21600"/>
                <a:gd name="T79" fmla="*/ 13740 h 21600"/>
                <a:gd name="T80" fmla="*/ 17499 w 21600"/>
                <a:gd name="T81" fmla="*/ 13726 h 21600"/>
                <a:gd name="T82" fmla="*/ 16889 w 21600"/>
                <a:gd name="T83" fmla="*/ 12991 h 21600"/>
                <a:gd name="T84" fmla="*/ 16889 w 21600"/>
                <a:gd name="T85" fmla="*/ 8566 h 21600"/>
                <a:gd name="T86" fmla="*/ 16154 w 21600"/>
                <a:gd name="T87" fmla="*/ 6177 h 21600"/>
                <a:gd name="T88" fmla="*/ 14200 w 21600"/>
                <a:gd name="T89" fmla="*/ 6332 h 21600"/>
                <a:gd name="T90" fmla="*/ 12358 w 21600"/>
                <a:gd name="T91" fmla="*/ 5838 h 21600"/>
                <a:gd name="T92" fmla="*/ 11466 w 21600"/>
                <a:gd name="T93" fmla="*/ 5187 h 21600"/>
                <a:gd name="T94" fmla="*/ 11443 w 21600"/>
                <a:gd name="T95" fmla="*/ 4410 h 21600"/>
                <a:gd name="T96" fmla="*/ 12336 w 21600"/>
                <a:gd name="T97" fmla="*/ 2756 h 21600"/>
                <a:gd name="T98" fmla="*/ 12246 w 21600"/>
                <a:gd name="T99" fmla="*/ 1046 h 21600"/>
                <a:gd name="T100" fmla="*/ 11579 w 21600"/>
                <a:gd name="T101" fmla="*/ 310 h 21600"/>
                <a:gd name="T102" fmla="*/ 10619 w 21600"/>
                <a:gd name="T103" fmla="*/ 28 h 21600"/>
                <a:gd name="T104" fmla="*/ 9692 w 21600"/>
                <a:gd name="T105" fmla="*/ 226 h 21600"/>
                <a:gd name="T106" fmla="*/ 9128 w 21600"/>
                <a:gd name="T107" fmla="*/ 791 h 21600"/>
                <a:gd name="T108" fmla="*/ 8913 w 21600"/>
                <a:gd name="T109" fmla="*/ 2445 h 21600"/>
                <a:gd name="T110" fmla="*/ 9579 w 21600"/>
                <a:gd name="T111" fmla="*/ 4085 h 21600"/>
                <a:gd name="T112" fmla="*/ 9715 w 21600"/>
                <a:gd name="T113" fmla="*/ 5216 h 21600"/>
                <a:gd name="T114" fmla="*/ 8845 w 21600"/>
                <a:gd name="T115" fmla="*/ 5767 h 21600"/>
                <a:gd name="T116" fmla="*/ 7433 w 21600"/>
                <a:gd name="T117" fmla="*/ 5329 h 21600"/>
                <a:gd name="T118" fmla="*/ 4744 w 21600"/>
                <a:gd name="T119" fmla="*/ 5597 h 21600"/>
                <a:gd name="T120" fmla="*/ 4315 w 21600"/>
                <a:gd name="T121" fmla="*/ 7930 h 21600"/>
                <a:gd name="T122" fmla="*/ 4484 w 21600"/>
                <a:gd name="T123" fmla="*/ 11520 h 216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600"/>
                <a:gd name="T187" fmla="*/ 0 h 21600"/>
                <a:gd name="T188" fmla="*/ 21600 w 21600"/>
                <a:gd name="T189" fmla="*/ 21600 h 216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Puzzle4"/>
            <p:cNvSpPr>
              <a:spLocks noEditPoints="1" noChangeArrowheads="1"/>
            </p:cNvSpPr>
            <p:nvPr/>
          </p:nvSpPr>
          <p:spPr bwMode="auto">
            <a:xfrm>
              <a:off x="2192" y="1719"/>
              <a:ext cx="1072" cy="1763"/>
            </a:xfrm>
            <a:custGeom>
              <a:avLst/>
              <a:gdLst>
                <a:gd name="T0" fmla="*/ 4682 w 21600"/>
                <a:gd name="T1" fmla="*/ 10237 h 21600"/>
                <a:gd name="T2" fmla="*/ 7004 w 21600"/>
                <a:gd name="T3" fmla="*/ 10469 h 21600"/>
                <a:gd name="T4" fmla="*/ 8194 w 21600"/>
                <a:gd name="T5" fmla="*/ 11340 h 21600"/>
                <a:gd name="T6" fmla="*/ 8194 w 21600"/>
                <a:gd name="T7" fmla="*/ 12265 h 21600"/>
                <a:gd name="T8" fmla="*/ 6759 w 21600"/>
                <a:gd name="T9" fmla="*/ 13257 h 21600"/>
                <a:gd name="T10" fmla="*/ 4758 w 21600"/>
                <a:gd name="T11" fmla="*/ 13301 h 21600"/>
                <a:gd name="T12" fmla="*/ 3228 w 21600"/>
                <a:gd name="T13" fmla="*/ 12607 h 21600"/>
                <a:gd name="T14" fmla="*/ 1642 w 21600"/>
                <a:gd name="T15" fmla="*/ 12309 h 21600"/>
                <a:gd name="T16" fmla="*/ 528 w 21600"/>
                <a:gd name="T17" fmla="*/ 12838 h 21600"/>
                <a:gd name="T18" fmla="*/ 113 w 21600"/>
                <a:gd name="T19" fmla="*/ 15626 h 21600"/>
                <a:gd name="T20" fmla="*/ 1095 w 21600"/>
                <a:gd name="T21" fmla="*/ 16883 h 21600"/>
                <a:gd name="T22" fmla="*/ 6759 w 21600"/>
                <a:gd name="T23" fmla="*/ 16706 h 21600"/>
                <a:gd name="T24" fmla="*/ 9572 w 21600"/>
                <a:gd name="T25" fmla="*/ 17280 h 21600"/>
                <a:gd name="T26" fmla="*/ 10158 w 21600"/>
                <a:gd name="T27" fmla="*/ 18128 h 21600"/>
                <a:gd name="T28" fmla="*/ 9213 w 21600"/>
                <a:gd name="T29" fmla="*/ 18999 h 21600"/>
                <a:gd name="T30" fmla="*/ 8855 w 21600"/>
                <a:gd name="T31" fmla="*/ 20354 h 21600"/>
                <a:gd name="T32" fmla="*/ 10120 w 21600"/>
                <a:gd name="T33" fmla="*/ 21445 h 21600"/>
                <a:gd name="T34" fmla="*/ 11498 w 21600"/>
                <a:gd name="T35" fmla="*/ 21666 h 21600"/>
                <a:gd name="T36" fmla="*/ 13896 w 21600"/>
                <a:gd name="T37" fmla="*/ 21192 h 21600"/>
                <a:gd name="T38" fmla="*/ 14802 w 21600"/>
                <a:gd name="T39" fmla="*/ 19991 h 21600"/>
                <a:gd name="T40" fmla="*/ 13669 w 21600"/>
                <a:gd name="T41" fmla="*/ 18745 h 21600"/>
                <a:gd name="T42" fmla="*/ 13122 w 21600"/>
                <a:gd name="T43" fmla="*/ 17533 h 21600"/>
                <a:gd name="T44" fmla="*/ 13896 w 21600"/>
                <a:gd name="T45" fmla="*/ 16607 h 21600"/>
                <a:gd name="T46" fmla="*/ 16105 w 21600"/>
                <a:gd name="T47" fmla="*/ 16541 h 21600"/>
                <a:gd name="T48" fmla="*/ 21109 w 21600"/>
                <a:gd name="T49" fmla="*/ 16497 h 21600"/>
                <a:gd name="T50" fmla="*/ 21618 w 21600"/>
                <a:gd name="T51" fmla="*/ 14745 h 21600"/>
                <a:gd name="T52" fmla="*/ 21354 w 21600"/>
                <a:gd name="T53" fmla="*/ 13048 h 21600"/>
                <a:gd name="T54" fmla="*/ 20637 w 21600"/>
                <a:gd name="T55" fmla="*/ 12034 h 21600"/>
                <a:gd name="T56" fmla="*/ 19390 w 21600"/>
                <a:gd name="T57" fmla="*/ 11824 h 21600"/>
                <a:gd name="T58" fmla="*/ 17049 w 21600"/>
                <a:gd name="T59" fmla="*/ 12221 h 21600"/>
                <a:gd name="T60" fmla="*/ 15520 w 21600"/>
                <a:gd name="T61" fmla="*/ 12155 h 21600"/>
                <a:gd name="T62" fmla="*/ 14255 w 21600"/>
                <a:gd name="T63" fmla="*/ 11483 h 21600"/>
                <a:gd name="T64" fmla="*/ 14066 w 21600"/>
                <a:gd name="T65" fmla="*/ 10359 h 21600"/>
                <a:gd name="T66" fmla="*/ 15350 w 21600"/>
                <a:gd name="T67" fmla="*/ 9477 h 21600"/>
                <a:gd name="T68" fmla="*/ 16690 w 21600"/>
                <a:gd name="T69" fmla="*/ 9345 h 21600"/>
                <a:gd name="T70" fmla="*/ 18994 w 21600"/>
                <a:gd name="T71" fmla="*/ 10006 h 21600"/>
                <a:gd name="T72" fmla="*/ 20410 w 21600"/>
                <a:gd name="T73" fmla="*/ 10105 h 21600"/>
                <a:gd name="T74" fmla="*/ 21279 w 21600"/>
                <a:gd name="T75" fmla="*/ 9642 h 21600"/>
                <a:gd name="T76" fmla="*/ 21354 w 21600"/>
                <a:gd name="T77" fmla="*/ 7714 h 21600"/>
                <a:gd name="T78" fmla="*/ 20958 w 21600"/>
                <a:gd name="T79" fmla="*/ 4860 h 21600"/>
                <a:gd name="T80" fmla="*/ 18465 w 21600"/>
                <a:gd name="T81" fmla="*/ 5201 h 21600"/>
                <a:gd name="T82" fmla="*/ 14840 w 21600"/>
                <a:gd name="T83" fmla="*/ 5157 h 21600"/>
                <a:gd name="T84" fmla="*/ 12480 w 21600"/>
                <a:gd name="T85" fmla="*/ 4606 h 21600"/>
                <a:gd name="T86" fmla="*/ 12046 w 21600"/>
                <a:gd name="T87" fmla="*/ 3967 h 21600"/>
                <a:gd name="T88" fmla="*/ 13065 w 21600"/>
                <a:gd name="T89" fmla="*/ 3085 h 21600"/>
                <a:gd name="T90" fmla="*/ 14104 w 21600"/>
                <a:gd name="T91" fmla="*/ 1730 h 21600"/>
                <a:gd name="T92" fmla="*/ 13103 w 21600"/>
                <a:gd name="T93" fmla="*/ 462 h 21600"/>
                <a:gd name="T94" fmla="*/ 10667 w 21600"/>
                <a:gd name="T95" fmla="*/ 11 h 21600"/>
                <a:gd name="T96" fmla="*/ 8458 w 21600"/>
                <a:gd name="T97" fmla="*/ 815 h 21600"/>
                <a:gd name="T98" fmla="*/ 7835 w 21600"/>
                <a:gd name="T99" fmla="*/ 2193 h 21600"/>
                <a:gd name="T100" fmla="*/ 8704 w 21600"/>
                <a:gd name="T101" fmla="*/ 3019 h 21600"/>
                <a:gd name="T102" fmla="*/ 9534 w 21600"/>
                <a:gd name="T103" fmla="*/ 4033 h 21600"/>
                <a:gd name="T104" fmla="*/ 9006 w 21600"/>
                <a:gd name="T105" fmla="*/ 4628 h 21600"/>
                <a:gd name="T106" fmla="*/ 4795 w 21600"/>
                <a:gd name="T107" fmla="*/ 4815 h 21600"/>
                <a:gd name="T108" fmla="*/ 698 w 21600"/>
                <a:gd name="T109" fmla="*/ 4771 h 21600"/>
                <a:gd name="T110" fmla="*/ 453 w 21600"/>
                <a:gd name="T111" fmla="*/ 8606 h 21600"/>
                <a:gd name="T112" fmla="*/ 660 w 21600"/>
                <a:gd name="T113" fmla="*/ 10590 h 21600"/>
                <a:gd name="T114" fmla="*/ 1963 w 21600"/>
                <a:gd name="T115" fmla="*/ 11064 h 21600"/>
                <a:gd name="T116" fmla="*/ 3606 w 21600"/>
                <a:gd name="T117" fmla="*/ 10766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600"/>
                <a:gd name="T178" fmla="*/ 0 h 21600"/>
                <a:gd name="T179" fmla="*/ 21600 w 21600"/>
                <a:gd name="T180" fmla="*/ 21600 h 216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Puzzle1"/>
            <p:cNvSpPr>
              <a:spLocks noEditPoints="1" noChangeArrowheads="1"/>
            </p:cNvSpPr>
            <p:nvPr/>
          </p:nvSpPr>
          <p:spPr bwMode="auto">
            <a:xfrm>
              <a:off x="1824" y="1091"/>
              <a:ext cx="1800" cy="1051"/>
            </a:xfrm>
            <a:custGeom>
              <a:avLst/>
              <a:gdLst>
                <a:gd name="T0" fmla="*/ 10012 w 21600"/>
                <a:gd name="T1" fmla="*/ 20426 h 21600"/>
                <a:gd name="T2" fmla="*/ 10068 w 21600"/>
                <a:gd name="T3" fmla="*/ 19142 h 21600"/>
                <a:gd name="T4" fmla="*/ 9382 w 21600"/>
                <a:gd name="T5" fmla="*/ 17466 h 21600"/>
                <a:gd name="T6" fmla="*/ 9101 w 21600"/>
                <a:gd name="T7" fmla="*/ 15753 h 21600"/>
                <a:gd name="T8" fmla="*/ 9855 w 21600"/>
                <a:gd name="T9" fmla="*/ 13611 h 21600"/>
                <a:gd name="T10" fmla="*/ 11351 w 21600"/>
                <a:gd name="T11" fmla="*/ 12885 h 21600"/>
                <a:gd name="T12" fmla="*/ 12555 w 21600"/>
                <a:gd name="T13" fmla="*/ 14244 h 21600"/>
                <a:gd name="T14" fmla="*/ 12813 w 21600"/>
                <a:gd name="T15" fmla="*/ 16535 h 21600"/>
                <a:gd name="T16" fmla="*/ 11868 w 21600"/>
                <a:gd name="T17" fmla="*/ 18751 h 21600"/>
                <a:gd name="T18" fmla="*/ 11632 w 21600"/>
                <a:gd name="T19" fmla="*/ 19942 h 21600"/>
                <a:gd name="T20" fmla="*/ 12206 w 21600"/>
                <a:gd name="T21" fmla="*/ 21004 h 21600"/>
                <a:gd name="T22" fmla="*/ 13983 w 21600"/>
                <a:gd name="T23" fmla="*/ 21693 h 21600"/>
                <a:gd name="T24" fmla="*/ 16132 w 21600"/>
                <a:gd name="T25" fmla="*/ 21432 h 21600"/>
                <a:gd name="T26" fmla="*/ 17133 w 21600"/>
                <a:gd name="T27" fmla="*/ 20222 h 21600"/>
                <a:gd name="T28" fmla="*/ 17066 w 21600"/>
                <a:gd name="T29" fmla="*/ 17261 h 21600"/>
                <a:gd name="T30" fmla="*/ 16717 w 21600"/>
                <a:gd name="T31" fmla="*/ 13071 h 21600"/>
                <a:gd name="T32" fmla="*/ 17370 w 21600"/>
                <a:gd name="T33" fmla="*/ 11470 h 21600"/>
                <a:gd name="T34" fmla="*/ 18382 w 21600"/>
                <a:gd name="T35" fmla="*/ 10893 h 21600"/>
                <a:gd name="T36" fmla="*/ 19271 w 21600"/>
                <a:gd name="T37" fmla="*/ 11861 h 21600"/>
                <a:gd name="T38" fmla="*/ 20452 w 21600"/>
                <a:gd name="T39" fmla="*/ 12215 h 21600"/>
                <a:gd name="T40" fmla="*/ 21465 w 21600"/>
                <a:gd name="T41" fmla="*/ 11079 h 21600"/>
                <a:gd name="T42" fmla="*/ 21465 w 21600"/>
                <a:gd name="T43" fmla="*/ 8751 h 21600"/>
                <a:gd name="T44" fmla="*/ 20452 w 21600"/>
                <a:gd name="T45" fmla="*/ 7317 h 21600"/>
                <a:gd name="T46" fmla="*/ 19271 w 21600"/>
                <a:gd name="T47" fmla="*/ 7504 h 21600"/>
                <a:gd name="T48" fmla="*/ 18270 w 21600"/>
                <a:gd name="T49" fmla="*/ 8286 h 21600"/>
                <a:gd name="T50" fmla="*/ 17133 w 21600"/>
                <a:gd name="T51" fmla="*/ 7969 h 21600"/>
                <a:gd name="T52" fmla="*/ 16616 w 21600"/>
                <a:gd name="T53" fmla="*/ 6498 h 21600"/>
                <a:gd name="T54" fmla="*/ 16908 w 21600"/>
                <a:gd name="T55" fmla="*/ 1173 h 21600"/>
                <a:gd name="T56" fmla="*/ 15063 w 21600"/>
                <a:gd name="T57" fmla="*/ 353 h 21600"/>
                <a:gd name="T58" fmla="*/ 12982 w 21600"/>
                <a:gd name="T59" fmla="*/ 18 h 21600"/>
                <a:gd name="T60" fmla="*/ 12363 w 21600"/>
                <a:gd name="T61" fmla="*/ 1210 h 21600"/>
                <a:gd name="T62" fmla="*/ 12386 w 21600"/>
                <a:gd name="T63" fmla="*/ 3240 h 21600"/>
                <a:gd name="T64" fmla="*/ 13162 w 21600"/>
                <a:gd name="T65" fmla="*/ 5251 h 21600"/>
                <a:gd name="T66" fmla="*/ 13050 w 21600"/>
                <a:gd name="T67" fmla="*/ 7429 h 21600"/>
                <a:gd name="T68" fmla="*/ 11756 w 21600"/>
                <a:gd name="T69" fmla="*/ 8788 h 21600"/>
                <a:gd name="T70" fmla="*/ 10721 w 21600"/>
                <a:gd name="T71" fmla="*/ 8640 h 21600"/>
                <a:gd name="T72" fmla="*/ 9900 w 21600"/>
                <a:gd name="T73" fmla="*/ 7392 h 21600"/>
                <a:gd name="T74" fmla="*/ 9753 w 21600"/>
                <a:gd name="T75" fmla="*/ 4990 h 21600"/>
                <a:gd name="T76" fmla="*/ 10395 w 21600"/>
                <a:gd name="T77" fmla="*/ 3351 h 21600"/>
                <a:gd name="T78" fmla="*/ 10395 w 21600"/>
                <a:gd name="T79" fmla="*/ 1880 h 21600"/>
                <a:gd name="T80" fmla="*/ 9191 w 21600"/>
                <a:gd name="T81" fmla="*/ 670 h 21600"/>
                <a:gd name="T82" fmla="*/ 6187 w 21600"/>
                <a:gd name="T83" fmla="*/ 521 h 21600"/>
                <a:gd name="T84" fmla="*/ 5175 w 21600"/>
                <a:gd name="T85" fmla="*/ 3556 h 21600"/>
                <a:gd name="T86" fmla="*/ 5366 w 21600"/>
                <a:gd name="T87" fmla="*/ 7168 h 21600"/>
                <a:gd name="T88" fmla="*/ 5006 w 21600"/>
                <a:gd name="T89" fmla="*/ 8248 h 21600"/>
                <a:gd name="T90" fmla="*/ 4095 w 21600"/>
                <a:gd name="T91" fmla="*/ 8788 h 21600"/>
                <a:gd name="T92" fmla="*/ 3251 w 21600"/>
                <a:gd name="T93" fmla="*/ 8491 h 21600"/>
                <a:gd name="T94" fmla="*/ 2407 w 21600"/>
                <a:gd name="T95" fmla="*/ 7541 h 21600"/>
                <a:gd name="T96" fmla="*/ 989 w 21600"/>
                <a:gd name="T97" fmla="*/ 7708 h 21600"/>
                <a:gd name="T98" fmla="*/ 191 w 21600"/>
                <a:gd name="T99" fmla="*/ 9142 h 21600"/>
                <a:gd name="T100" fmla="*/ 33 w 21600"/>
                <a:gd name="T101" fmla="*/ 10706 h 21600"/>
                <a:gd name="T102" fmla="*/ 292 w 21600"/>
                <a:gd name="T103" fmla="*/ 11973 h 21600"/>
                <a:gd name="T104" fmla="*/ 1395 w 21600"/>
                <a:gd name="T105" fmla="*/ 13108 h 21600"/>
                <a:gd name="T106" fmla="*/ 2587 w 21600"/>
                <a:gd name="T107" fmla="*/ 12792 h 21600"/>
                <a:gd name="T108" fmla="*/ 3408 w 21600"/>
                <a:gd name="T109" fmla="*/ 12103 h 21600"/>
                <a:gd name="T110" fmla="*/ 4353 w 21600"/>
                <a:gd name="T111" fmla="*/ 12643 h 21600"/>
                <a:gd name="T112" fmla="*/ 4702 w 21600"/>
                <a:gd name="T113" fmla="*/ 14282 h 21600"/>
                <a:gd name="T114" fmla="*/ 4590 w 21600"/>
                <a:gd name="T115" fmla="*/ 19514 h 21600"/>
                <a:gd name="T116" fmla="*/ 5265 w 21600"/>
                <a:gd name="T117" fmla="*/ 21078 h 21600"/>
                <a:gd name="T118" fmla="*/ 8696 w 21600"/>
                <a:gd name="T119" fmla="*/ 20855 h 21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600"/>
                <a:gd name="T181" fmla="*/ 0 h 21600"/>
                <a:gd name="T182" fmla="*/ 21600 w 21600"/>
                <a:gd name="T183" fmla="*/ 21600 h 21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38523905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软件危机的概念</a:t>
            </a:r>
            <a:endParaRPr lang="zh-CN" altLang="en-US" dirty="0"/>
          </a:p>
        </p:txBody>
      </p:sp>
      <p:sp>
        <p:nvSpPr>
          <p:cNvPr id="3" name="内容占位符 2"/>
          <p:cNvSpPr>
            <a:spLocks noGrp="1"/>
          </p:cNvSpPr>
          <p:nvPr>
            <p:ph idx="1"/>
          </p:nvPr>
        </p:nvSpPr>
        <p:spPr>
          <a:xfrm>
            <a:off x="609600" y="1494063"/>
            <a:ext cx="8001000" cy="1665584"/>
          </a:xfrm>
        </p:spPr>
        <p:txBody>
          <a:bodyPr/>
          <a:lstStyle/>
          <a:p>
            <a:r>
              <a:rPr lang="zh-CN" altLang="en-US" dirty="0" smtClean="0">
                <a:solidFill>
                  <a:prstClr val="black"/>
                </a:solidFill>
                <a:latin typeface="华文细黑" panose="02010600040101010101" pitchFamily="2" charset="-122"/>
              </a:rPr>
              <a:t>在</a:t>
            </a:r>
            <a:r>
              <a:rPr lang="zh-CN" altLang="en-US" dirty="0">
                <a:solidFill>
                  <a:prstClr val="black"/>
                </a:solidFill>
                <a:latin typeface="华文细黑" panose="02010600040101010101" pitchFamily="2" charset="-122"/>
              </a:rPr>
              <a:t>计算机软件的开发和维护过程中所遇到的一系列严重问题。</a:t>
            </a:r>
          </a:p>
          <a:p>
            <a:endParaRPr lang="zh-CN" altLang="en-US" dirty="0"/>
          </a:p>
        </p:txBody>
      </p:sp>
    </p:spTree>
    <p:extLst>
      <p:ext uri="{BB962C8B-B14F-4D97-AF65-F5344CB8AC3E}">
        <p14:creationId xmlns:p14="http://schemas.microsoft.com/office/powerpoint/2010/main" val="537207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课程性质</a:t>
            </a:r>
            <a:endParaRPr lang="zh-CN" altLang="en-US" dirty="0"/>
          </a:p>
        </p:txBody>
      </p:sp>
      <p:sp>
        <p:nvSpPr>
          <p:cNvPr id="3" name="内容占位符 2"/>
          <p:cNvSpPr>
            <a:spLocks noGrp="1"/>
          </p:cNvSpPr>
          <p:nvPr>
            <p:ph idx="1"/>
          </p:nvPr>
        </p:nvSpPr>
        <p:spPr/>
        <p:txBody>
          <a:bodyPr/>
          <a:lstStyle/>
          <a:p>
            <a:r>
              <a:rPr lang="zh-CN" altLang="en-US" dirty="0">
                <a:solidFill>
                  <a:srgbClr val="0000FF"/>
                </a:solidFill>
                <a:latin typeface="华文细黑" panose="02010600040101010101" pitchFamily="2" charset="-122"/>
              </a:rPr>
              <a:t>专业核心课：</a:t>
            </a:r>
            <a:r>
              <a:rPr lang="en-US" altLang="zh-CN" dirty="0">
                <a:latin typeface="华文细黑" panose="02010600040101010101" pitchFamily="2" charset="-122"/>
              </a:rPr>
              <a:t>40</a:t>
            </a:r>
            <a:r>
              <a:rPr lang="zh-CN" altLang="en-US" dirty="0">
                <a:latin typeface="华文细黑" panose="02010600040101010101" pitchFamily="2" charset="-122"/>
              </a:rPr>
              <a:t>学时</a:t>
            </a:r>
          </a:p>
          <a:p>
            <a:r>
              <a:rPr lang="zh-CN" altLang="en-US" dirty="0">
                <a:solidFill>
                  <a:srgbClr val="0000FF"/>
                </a:solidFill>
                <a:latin typeface="华文细黑" panose="02010600040101010101" pitchFamily="2" charset="-122"/>
              </a:rPr>
              <a:t>软件工程</a:t>
            </a:r>
            <a:r>
              <a:rPr lang="zh-CN" altLang="en-US" dirty="0" smtClean="0">
                <a:solidFill>
                  <a:srgbClr val="0000FF"/>
                </a:solidFill>
                <a:latin typeface="华文细黑" panose="02010600040101010101" pitchFamily="2" charset="-122"/>
              </a:rPr>
              <a:t>专业：</a:t>
            </a:r>
            <a:r>
              <a:rPr lang="en-US" altLang="zh-CN" dirty="0" smtClean="0">
                <a:latin typeface="华文细黑" panose="02010600040101010101" pitchFamily="2" charset="-122"/>
              </a:rPr>
              <a:t>1811101-06</a:t>
            </a:r>
            <a:r>
              <a:rPr lang="zh-CN" altLang="en-US" dirty="0">
                <a:latin typeface="华文细黑" panose="02010600040101010101" pitchFamily="2" charset="-122"/>
              </a:rPr>
              <a:t>；</a:t>
            </a:r>
            <a:r>
              <a:rPr lang="en-US" altLang="zh-CN" dirty="0">
                <a:latin typeface="华文细黑" panose="02010600040101010101" pitchFamily="2" charset="-122"/>
              </a:rPr>
              <a:t>1811201</a:t>
            </a:r>
          </a:p>
          <a:p>
            <a:r>
              <a:rPr lang="zh-CN" altLang="en-US" dirty="0">
                <a:solidFill>
                  <a:srgbClr val="0000FF"/>
                </a:solidFill>
                <a:latin typeface="华文细黑" panose="02010600040101010101" pitchFamily="2" charset="-122"/>
              </a:rPr>
              <a:t>前序课程：</a:t>
            </a:r>
            <a:r>
              <a:rPr lang="zh-CN" altLang="en-US" dirty="0">
                <a:latin typeface="华文细黑" panose="02010600040101010101" pitchFamily="2" charset="-122"/>
              </a:rPr>
              <a:t>软件工程专业导论、高级语言程序设计</a:t>
            </a:r>
            <a:r>
              <a:rPr lang="en-US" altLang="zh-CN" dirty="0">
                <a:latin typeface="华文细黑" panose="02010600040101010101" pitchFamily="2" charset="-122"/>
              </a:rPr>
              <a:t>I</a:t>
            </a:r>
            <a:r>
              <a:rPr lang="zh-CN" altLang="en-US" dirty="0">
                <a:latin typeface="华文细黑" panose="02010600040101010101" pitchFamily="2" charset="-122"/>
              </a:rPr>
              <a:t>、高级语言程序设计</a:t>
            </a:r>
            <a:r>
              <a:rPr lang="en-US" altLang="zh-CN" dirty="0">
                <a:latin typeface="华文细黑" panose="02010600040101010101" pitchFamily="2" charset="-122"/>
              </a:rPr>
              <a:t>II</a:t>
            </a:r>
            <a:r>
              <a:rPr lang="zh-CN" altLang="en-US" dirty="0">
                <a:latin typeface="华文细黑" panose="02010600040101010101" pitchFamily="2" charset="-122"/>
              </a:rPr>
              <a:t>、</a:t>
            </a:r>
            <a:r>
              <a:rPr lang="en-US" altLang="zh-CN" dirty="0">
                <a:latin typeface="华文细黑" panose="02010600040101010101" pitchFamily="2" charset="-122"/>
              </a:rPr>
              <a:t>Java</a:t>
            </a:r>
            <a:r>
              <a:rPr lang="zh-CN" altLang="en-US" dirty="0">
                <a:latin typeface="华文细黑" panose="02010600040101010101" pitchFamily="2" charset="-122"/>
              </a:rPr>
              <a:t>程序设计、操作系统、数据库系统</a:t>
            </a:r>
          </a:p>
          <a:p>
            <a:r>
              <a:rPr lang="zh-CN" altLang="en-US" dirty="0">
                <a:solidFill>
                  <a:srgbClr val="0000FF"/>
                </a:solidFill>
                <a:latin typeface="华文细黑" panose="02010600040101010101" pitchFamily="2" charset="-122"/>
              </a:rPr>
              <a:t>后续课程：</a:t>
            </a:r>
            <a:r>
              <a:rPr lang="zh-CN" altLang="en-US" dirty="0">
                <a:latin typeface="华文细黑" panose="02010600040101010101" pitchFamily="2" charset="-122"/>
              </a:rPr>
              <a:t>面向对象设计与分析，需求分析与设计，软件体系结构、软件测试与质量保证，软件项目管理</a:t>
            </a:r>
          </a:p>
          <a:p>
            <a:endParaRPr lang="zh-CN" altLang="en-US" dirty="0"/>
          </a:p>
        </p:txBody>
      </p:sp>
    </p:spTree>
    <p:extLst>
      <p:ext uri="{BB962C8B-B14F-4D97-AF65-F5344CB8AC3E}">
        <p14:creationId xmlns:p14="http://schemas.microsoft.com/office/powerpoint/2010/main" val="3874039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2" dur="500"/>
                                        <p:tgtEl>
                                          <p:spTgt spid="3">
                                            <p:txEl>
                                              <p:pRg st="3" end="3"/>
                                            </p:txEl>
                                          </p:spTgt>
                                        </p:tgtEl>
                                      </p:cBhvr>
                                    </p:animEffect>
                                  </p:childTnLst>
                                </p:cTn>
                              </p:par>
                              <p:par>
                                <p:cTn id="13" presetID="14" presetClass="exit" presetSubtype="10" fill="hold" nodeType="with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3">
                                            <p:txEl>
                                              <p:pRg st="1" end="1"/>
                                            </p:txEl>
                                          </p:spTgt>
                                        </p:tgtEl>
                                      </p:cBhvr>
                                    </p:animEffect>
                                    <p:set>
                                      <p:cBhvr>
                                        <p:cTn id="18" dur="1" fill="hold">
                                          <p:stCondLst>
                                            <p:cond delay="499"/>
                                          </p:stCondLst>
                                        </p:cTn>
                                        <p:tgtEl>
                                          <p:spTgt spid="3">
                                            <p:txEl>
                                              <p:pRg st="1" end="1"/>
                                            </p:txEl>
                                          </p:spTgt>
                                        </p:tgtEl>
                                        <p:attrNameLst>
                                          <p:attrName>style.visibility</p:attrName>
                                        </p:attrNameLst>
                                      </p:cBhvr>
                                      <p:to>
                                        <p:strVal val="hidden"/>
                                      </p:to>
                                    </p:set>
                                  </p:childTnLst>
                                </p:cTn>
                              </p:par>
                              <p:par>
                                <p:cTn id="19" presetID="14" presetClass="exit" presetSubtype="10" fill="hold" nodeType="withEffect">
                                  <p:stCondLst>
                                    <p:cond delay="0"/>
                                  </p:stCondLst>
                                  <p:childTnLst>
                                    <p:animEffect transition="out" filter="randombar(horizontal)">
                                      <p:cBhvr>
                                        <p:cTn id="20" dur="500"/>
                                        <p:tgtEl>
                                          <p:spTgt spid="3">
                                            <p:txEl>
                                              <p:pRg st="2" end="2"/>
                                            </p:txEl>
                                          </p:spTgt>
                                        </p:tgtEl>
                                      </p:cBhvr>
                                    </p:animEffect>
                                    <p:set>
                                      <p:cBhvr>
                                        <p:cTn id="21"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软件危机的典型表现</a:t>
            </a:r>
          </a:p>
        </p:txBody>
      </p:sp>
      <p:sp>
        <p:nvSpPr>
          <p:cNvPr id="3" name="内容占位符 2"/>
          <p:cNvSpPr>
            <a:spLocks noGrp="1"/>
          </p:cNvSpPr>
          <p:nvPr>
            <p:ph idx="1"/>
          </p:nvPr>
        </p:nvSpPr>
        <p:spPr/>
        <p:txBody>
          <a:bodyPr/>
          <a:lstStyle/>
          <a:p>
            <a:r>
              <a:rPr lang="zh-CN" altLang="en-US" dirty="0" smtClean="0">
                <a:solidFill>
                  <a:prstClr val="black"/>
                </a:solidFill>
                <a:latin typeface="华文细黑" panose="02010600040101010101" pitchFamily="2" charset="-122"/>
              </a:rPr>
              <a:t>对</a:t>
            </a:r>
            <a:r>
              <a:rPr lang="zh-CN" altLang="en-US" dirty="0">
                <a:solidFill>
                  <a:prstClr val="black"/>
                </a:solidFill>
                <a:latin typeface="华文细黑" panose="02010600040101010101" pitchFamily="2" charset="-122"/>
              </a:rPr>
              <a:t>软件开发成本和进度的估计常常很不</a:t>
            </a:r>
            <a:r>
              <a:rPr lang="zh-CN" altLang="en-US" dirty="0" smtClean="0">
                <a:solidFill>
                  <a:prstClr val="black"/>
                </a:solidFill>
                <a:latin typeface="华文细黑" panose="02010600040101010101" pitchFamily="2" charset="-122"/>
              </a:rPr>
              <a:t>准确</a:t>
            </a:r>
            <a:endParaRPr lang="en-US" altLang="zh-CN" dirty="0" smtClean="0">
              <a:solidFill>
                <a:prstClr val="black"/>
              </a:solidFill>
              <a:latin typeface="华文细黑" panose="02010600040101010101" pitchFamily="2" charset="-122"/>
            </a:endParaRPr>
          </a:p>
          <a:p>
            <a:r>
              <a:rPr lang="zh-CN" altLang="en-US" dirty="0">
                <a:latin typeface="+mn-ea"/>
              </a:rPr>
              <a:t>用户对“已完成的”软件系统不满意</a:t>
            </a:r>
          </a:p>
          <a:p>
            <a:r>
              <a:rPr lang="zh-CN" altLang="en-US" dirty="0">
                <a:latin typeface="+mn-ea"/>
              </a:rPr>
              <a:t>软件产品的质量往往靠不住</a:t>
            </a:r>
            <a:endParaRPr lang="zh-CN" altLang="en-US" dirty="0"/>
          </a:p>
          <a:p>
            <a:r>
              <a:rPr lang="zh-CN" altLang="en-US" dirty="0">
                <a:latin typeface="+mn-ea"/>
              </a:rPr>
              <a:t>软件常常是不可维护的</a:t>
            </a:r>
            <a:endParaRPr lang="zh-CN" altLang="en-US" dirty="0"/>
          </a:p>
          <a:p>
            <a:r>
              <a:rPr lang="zh-CN" altLang="zh-CN" dirty="0">
                <a:latin typeface="+mn-ea"/>
              </a:rPr>
              <a:t>软件通常没有适当的文档资料</a:t>
            </a:r>
            <a:endParaRPr lang="zh-CN" altLang="en-US" dirty="0">
              <a:latin typeface="+mn-ea"/>
            </a:endParaRPr>
          </a:p>
          <a:p>
            <a:r>
              <a:rPr lang="zh-CN" altLang="zh-CN" dirty="0">
                <a:latin typeface="+mn-ea"/>
              </a:rPr>
              <a:t>软件</a:t>
            </a:r>
            <a:r>
              <a:rPr lang="zh-CN" altLang="zh-CN" dirty="0" smtClean="0">
                <a:latin typeface="+mn-ea"/>
              </a:rPr>
              <a:t>成本</a:t>
            </a:r>
            <a:r>
              <a:rPr lang="zh-CN" altLang="en-US" dirty="0" smtClean="0">
                <a:latin typeface="+mn-ea"/>
              </a:rPr>
              <a:t>在</a:t>
            </a:r>
            <a:r>
              <a:rPr lang="zh-CN" altLang="zh-CN" dirty="0" smtClean="0">
                <a:latin typeface="+mn-ea"/>
              </a:rPr>
              <a:t>计算机系统</a:t>
            </a:r>
            <a:r>
              <a:rPr lang="zh-CN" altLang="zh-CN" dirty="0">
                <a:latin typeface="+mn-ea"/>
              </a:rPr>
              <a:t>总</a:t>
            </a:r>
            <a:r>
              <a:rPr lang="zh-CN" altLang="zh-CN" dirty="0" smtClean="0">
                <a:latin typeface="+mn-ea"/>
              </a:rPr>
              <a:t>成本</a:t>
            </a:r>
            <a:r>
              <a:rPr lang="zh-CN" altLang="en-US" dirty="0" smtClean="0">
                <a:latin typeface="+mn-ea"/>
              </a:rPr>
              <a:t>占</a:t>
            </a:r>
            <a:r>
              <a:rPr lang="zh-CN" altLang="en-US" dirty="0">
                <a:latin typeface="+mn-ea"/>
              </a:rPr>
              <a:t>比</a:t>
            </a:r>
            <a:r>
              <a:rPr lang="zh-CN" altLang="zh-CN" dirty="0">
                <a:latin typeface="+mn-ea"/>
              </a:rPr>
              <a:t>逐年上升</a:t>
            </a:r>
            <a:endParaRPr lang="zh-CN" altLang="en-US" dirty="0">
              <a:latin typeface="+mn-ea"/>
            </a:endParaRPr>
          </a:p>
          <a:p>
            <a:r>
              <a:rPr lang="zh-CN" altLang="en-US" dirty="0" smtClean="0">
                <a:latin typeface="+mn-ea"/>
              </a:rPr>
              <a:t>供不应求</a:t>
            </a:r>
            <a:endParaRPr lang="zh-CN" altLang="en-US" dirty="0">
              <a:solidFill>
                <a:prstClr val="black"/>
              </a:solidFill>
              <a:latin typeface="华文细黑" panose="02010600040101010101" pitchFamily="2" charset="-122"/>
            </a:endParaRPr>
          </a:p>
          <a:p>
            <a:endParaRPr lang="zh-CN" altLang="en-US" dirty="0">
              <a:solidFill>
                <a:prstClr val="black"/>
              </a:solidFill>
              <a:latin typeface="华文细黑" panose="02010600040101010101" pitchFamily="2" charset="-122"/>
            </a:endParaRPr>
          </a:p>
          <a:p>
            <a:endParaRPr lang="zh-CN" altLang="en-US" dirty="0"/>
          </a:p>
        </p:txBody>
      </p:sp>
    </p:spTree>
    <p:extLst>
      <p:ext uri="{BB962C8B-B14F-4D97-AF65-F5344CB8AC3E}">
        <p14:creationId xmlns:p14="http://schemas.microsoft.com/office/powerpoint/2010/main" val="617187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产生软件危机的原因</a:t>
            </a:r>
          </a:p>
        </p:txBody>
      </p:sp>
      <p:sp>
        <p:nvSpPr>
          <p:cNvPr id="3" name="内容占位符 2"/>
          <p:cNvSpPr>
            <a:spLocks noGrp="1"/>
          </p:cNvSpPr>
          <p:nvPr>
            <p:ph idx="1"/>
          </p:nvPr>
        </p:nvSpPr>
        <p:spPr/>
        <p:txBody>
          <a:bodyPr/>
          <a:lstStyle/>
          <a:p>
            <a:r>
              <a:rPr lang="zh-CN" altLang="en-US" dirty="0" smtClean="0"/>
              <a:t>软件开发</a:t>
            </a:r>
            <a:r>
              <a:rPr lang="zh-CN" altLang="en-US" dirty="0"/>
              <a:t>与维护的方法不正确</a:t>
            </a:r>
            <a:r>
              <a:rPr lang="zh-CN" altLang="en-US" dirty="0" smtClean="0"/>
              <a:t>有关</a:t>
            </a:r>
            <a:endParaRPr lang="en-US" altLang="zh-CN" dirty="0" smtClean="0"/>
          </a:p>
          <a:p>
            <a:r>
              <a:rPr lang="zh-CN" altLang="en-US" dirty="0"/>
              <a:t>与软件本身特点有关</a:t>
            </a:r>
          </a:p>
          <a:p>
            <a:endParaRPr lang="zh-CN" altLang="en-US" dirty="0">
              <a:solidFill>
                <a:prstClr val="black"/>
              </a:solidFill>
              <a:latin typeface="华文细黑" panose="02010600040101010101" pitchFamily="2" charset="-122"/>
            </a:endParaRPr>
          </a:p>
          <a:p>
            <a:endParaRPr lang="zh-CN" altLang="en-US" dirty="0"/>
          </a:p>
        </p:txBody>
      </p:sp>
    </p:spTree>
    <p:extLst>
      <p:ext uri="{BB962C8B-B14F-4D97-AF65-F5344CB8AC3E}">
        <p14:creationId xmlns:p14="http://schemas.microsoft.com/office/powerpoint/2010/main" val="1727755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产生软件危机的原因</a:t>
            </a:r>
          </a:p>
        </p:txBody>
      </p:sp>
      <p:sp>
        <p:nvSpPr>
          <p:cNvPr id="3" name="内容占位符 2"/>
          <p:cNvSpPr>
            <a:spLocks noGrp="1"/>
          </p:cNvSpPr>
          <p:nvPr>
            <p:ph idx="1"/>
          </p:nvPr>
        </p:nvSpPr>
        <p:spPr/>
        <p:txBody>
          <a:bodyPr/>
          <a:lstStyle/>
          <a:p>
            <a:r>
              <a:rPr lang="zh-CN" altLang="en-US" dirty="0" smtClean="0">
                <a:latin typeface="华文细黑" panose="02010600040101010101" pitchFamily="2" charset="-122"/>
              </a:rPr>
              <a:t>软件</a:t>
            </a:r>
            <a:r>
              <a:rPr lang="zh-CN" altLang="en-US" dirty="0">
                <a:latin typeface="华文细黑" panose="02010600040101010101" pitchFamily="2" charset="-122"/>
              </a:rPr>
              <a:t>不同于硬件</a:t>
            </a:r>
            <a:r>
              <a:rPr lang="zh-CN" altLang="en-US" dirty="0"/>
              <a:t>，软件开发</a:t>
            </a:r>
            <a:r>
              <a:rPr lang="zh-CN" altLang="en-US" dirty="0" smtClean="0"/>
              <a:t>过程的管理</a:t>
            </a:r>
            <a:r>
              <a:rPr lang="zh-CN" altLang="en-US" dirty="0"/>
              <a:t>和控制相当</a:t>
            </a:r>
            <a:r>
              <a:rPr lang="zh-CN" altLang="en-US" dirty="0">
                <a:latin typeface="华文细黑" panose="02010600040101010101" pitchFamily="2" charset="-122"/>
              </a:rPr>
              <a:t>困难。</a:t>
            </a:r>
          </a:p>
          <a:p>
            <a:r>
              <a:rPr lang="zh-CN" altLang="en-US" dirty="0"/>
              <a:t>软件在运行过程中不会因为使用时间过长而被 “用坏 ”如果运行中发现了</a:t>
            </a:r>
            <a:r>
              <a:rPr lang="zh-CN" altLang="en-US" dirty="0" smtClean="0"/>
              <a:t>错误</a:t>
            </a:r>
            <a:r>
              <a:rPr lang="zh-CN" altLang="en-US" dirty="0"/>
              <a:t>，</a:t>
            </a:r>
            <a:r>
              <a:rPr lang="zh-CN" altLang="en-US" dirty="0" smtClean="0"/>
              <a:t>很</a:t>
            </a:r>
            <a:r>
              <a:rPr lang="zh-CN" altLang="en-US" dirty="0"/>
              <a:t>可能是遇到了一个在开发时期引入的在测试阶段没能检测出来的</a:t>
            </a:r>
            <a:r>
              <a:rPr lang="zh-CN" altLang="en-US" dirty="0" smtClean="0"/>
              <a:t>错误</a:t>
            </a:r>
            <a:endParaRPr lang="en-US" altLang="zh-CN" dirty="0" smtClean="0"/>
          </a:p>
          <a:p>
            <a:r>
              <a:rPr lang="zh-CN" altLang="en-US" dirty="0">
                <a:latin typeface="华文细黑" panose="02010600040101010101" pitchFamily="2" charset="-122"/>
              </a:rPr>
              <a:t>软件不同于一般程序 ，它的一个显著</a:t>
            </a:r>
            <a:r>
              <a:rPr lang="zh-CN" altLang="en-US" dirty="0" smtClean="0">
                <a:latin typeface="华文细黑" panose="02010600040101010101" pitchFamily="2" charset="-122"/>
              </a:rPr>
              <a:t>特点规模</a:t>
            </a:r>
            <a:r>
              <a:rPr lang="zh-CN" altLang="en-US" dirty="0">
                <a:latin typeface="华文细黑" panose="02010600040101010101" pitchFamily="2" charset="-122"/>
              </a:rPr>
              <a:t>庞大 ，而且程序复杂性将随着程序规模的增加而呈指数上升。</a:t>
            </a:r>
          </a:p>
          <a:p>
            <a:pPr lvl="1"/>
            <a:endParaRPr lang="zh-CN" altLang="en-US" dirty="0"/>
          </a:p>
          <a:p>
            <a:endParaRPr lang="zh-CN" altLang="en-US" dirty="0"/>
          </a:p>
          <a:p>
            <a:endParaRPr lang="zh-CN" altLang="en-US" dirty="0"/>
          </a:p>
        </p:txBody>
      </p:sp>
    </p:spTree>
    <p:extLst>
      <p:ext uri="{BB962C8B-B14F-4D97-AF65-F5344CB8AC3E}">
        <p14:creationId xmlns:p14="http://schemas.microsoft.com/office/powerpoint/2010/main" val="1682605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软件不会磨损</a:t>
            </a:r>
            <a:endParaRPr lang="zh-CN" altLang="en-US" dirty="0"/>
          </a:p>
        </p:txBody>
      </p:sp>
      <p:sp>
        <p:nvSpPr>
          <p:cNvPr id="3" name="内容占位符 2"/>
          <p:cNvSpPr>
            <a:spLocks noGrp="1"/>
          </p:cNvSpPr>
          <p:nvPr>
            <p:ph idx="1"/>
          </p:nvPr>
        </p:nvSpPr>
        <p:spPr>
          <a:xfrm>
            <a:off x="609600" y="1494063"/>
            <a:ext cx="8001000" cy="1530162"/>
          </a:xfrm>
        </p:spPr>
        <p:txBody>
          <a:bodyPr/>
          <a:lstStyle/>
          <a:p>
            <a:r>
              <a:rPr lang="zh-CN" altLang="en-US" dirty="0" smtClean="0"/>
              <a:t>在</a:t>
            </a:r>
            <a:r>
              <a:rPr lang="zh-CN" altLang="en-US" dirty="0"/>
              <a:t>软件的运行和使用期间，</a:t>
            </a:r>
            <a:r>
              <a:rPr lang="zh-CN" altLang="en-US" dirty="0">
                <a:solidFill>
                  <a:srgbClr val="0000FF"/>
                </a:solidFill>
              </a:rPr>
              <a:t>没有硬件那样的机械磨损，老化</a:t>
            </a:r>
            <a:r>
              <a:rPr lang="zh-CN" altLang="en-US" dirty="0" smtClean="0">
                <a:solidFill>
                  <a:srgbClr val="0000FF"/>
                </a:solidFill>
              </a:rPr>
              <a:t>问题</a:t>
            </a:r>
            <a:endParaRPr lang="zh-CN" altLang="en-US" dirty="0">
              <a:solidFill>
                <a:srgbClr val="0000FF"/>
              </a:solidFill>
            </a:endParaRPr>
          </a:p>
        </p:txBody>
      </p:sp>
      <p:pic>
        <p:nvPicPr>
          <p:cNvPr id="7" name="Picture 2" descr="http://www.chinabbz.com/bbs/uploadfile/2004-6/2004615738582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4242" y="2745406"/>
            <a:ext cx="3904434" cy="263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http://www.zglyt.cn/lytong/uploads/201005/1274405264lOjfAx2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057" y="2745406"/>
            <a:ext cx="2923086" cy="263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972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软件失效与硬件失效过程不同</a:t>
            </a:r>
            <a:endParaRPr lang="zh-CN" altLang="en-US" dirty="0"/>
          </a:p>
        </p:txBody>
      </p:sp>
      <p:sp>
        <p:nvSpPr>
          <p:cNvPr id="9" name="AutoShape 16"/>
          <p:cNvSpPr>
            <a:spLocks noChangeArrowheads="1"/>
          </p:cNvSpPr>
          <p:nvPr/>
        </p:nvSpPr>
        <p:spPr bwMode="auto">
          <a:xfrm>
            <a:off x="1588271" y="1689243"/>
            <a:ext cx="609600" cy="533400"/>
          </a:xfrm>
          <a:prstGeom prst="wedgeRectCallout">
            <a:avLst>
              <a:gd name="adj1" fmla="val -60157"/>
              <a:gd name="adj2" fmla="val 107736"/>
            </a:avLst>
          </a:prstGeom>
          <a:noFill/>
          <a:ln w="9525">
            <a:solidFill>
              <a:srgbClr val="7A16F4"/>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lvl="0">
              <a:spcBef>
                <a:spcPct val="0"/>
              </a:spcBef>
              <a:buNone/>
            </a:pPr>
            <a:r>
              <a:rPr lang="zh-CN" altLang="en-US" sz="1600">
                <a:latin typeface="Times New Roman" panose="02020603050405020304" pitchFamily="18" charset="0"/>
                <a:ea typeface="+mn-ea"/>
              </a:rPr>
              <a:t>磨合调整</a:t>
            </a:r>
          </a:p>
        </p:txBody>
      </p:sp>
      <p:sp>
        <p:nvSpPr>
          <p:cNvPr id="10" name="AutoShape 17"/>
          <p:cNvSpPr>
            <a:spLocks noChangeArrowheads="1"/>
          </p:cNvSpPr>
          <p:nvPr/>
        </p:nvSpPr>
        <p:spPr bwMode="auto">
          <a:xfrm>
            <a:off x="2959871" y="1994043"/>
            <a:ext cx="609600" cy="609600"/>
          </a:xfrm>
          <a:prstGeom prst="wedgeRectCallout">
            <a:avLst>
              <a:gd name="adj1" fmla="val 108593"/>
              <a:gd name="adj2" fmla="val 23440"/>
            </a:avLst>
          </a:prstGeom>
          <a:noFill/>
          <a:ln w="9525">
            <a:solidFill>
              <a:srgbClr val="7A16F4"/>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lvl="0">
              <a:spcBef>
                <a:spcPct val="0"/>
              </a:spcBef>
              <a:buNone/>
            </a:pPr>
            <a:r>
              <a:rPr lang="zh-CN" altLang="en-US" sz="1600">
                <a:latin typeface="Times New Roman" panose="02020603050405020304" pitchFamily="18" charset="0"/>
                <a:ea typeface="+mn-ea"/>
              </a:rPr>
              <a:t>磨损用坏</a:t>
            </a:r>
            <a:endParaRPr lang="zh-CN" altLang="en-US" sz="1600" dirty="0">
              <a:latin typeface="Times New Roman" panose="02020603050405020304" pitchFamily="18" charset="0"/>
              <a:ea typeface="+mn-ea"/>
            </a:endParaRPr>
          </a:p>
        </p:txBody>
      </p:sp>
      <p:sp>
        <p:nvSpPr>
          <p:cNvPr id="11" name="AutoShape 21"/>
          <p:cNvSpPr>
            <a:spLocks noChangeArrowheads="1"/>
          </p:cNvSpPr>
          <p:nvPr/>
        </p:nvSpPr>
        <p:spPr bwMode="auto">
          <a:xfrm>
            <a:off x="4636271" y="1331103"/>
            <a:ext cx="838200" cy="381000"/>
          </a:xfrm>
          <a:prstGeom prst="wedgeRectCallout">
            <a:avLst>
              <a:gd name="adj1" fmla="val 47157"/>
              <a:gd name="adj2" fmla="val 367500"/>
            </a:avLst>
          </a:prstGeom>
          <a:noFill/>
          <a:ln w="9525">
            <a:solidFill>
              <a:srgbClr val="7A16F4"/>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lvl="0">
              <a:spcBef>
                <a:spcPct val="0"/>
              </a:spcBef>
              <a:buNone/>
            </a:pPr>
            <a:r>
              <a:rPr lang="zh-CN" altLang="en-US" sz="1600">
                <a:latin typeface="Times New Roman" panose="02020603050405020304" pitchFamily="18" charset="0"/>
                <a:ea typeface="+mn-ea"/>
              </a:rPr>
              <a:t>修改点</a:t>
            </a:r>
          </a:p>
        </p:txBody>
      </p:sp>
      <p:sp>
        <p:nvSpPr>
          <p:cNvPr id="12" name="AutoShape 22"/>
          <p:cNvSpPr>
            <a:spLocks noChangeArrowheads="1"/>
          </p:cNvSpPr>
          <p:nvPr/>
        </p:nvSpPr>
        <p:spPr bwMode="auto">
          <a:xfrm>
            <a:off x="6541271" y="1613043"/>
            <a:ext cx="1143000" cy="381000"/>
          </a:xfrm>
          <a:prstGeom prst="wedgeRectCallout">
            <a:avLst>
              <a:gd name="adj1" fmla="val -18750"/>
              <a:gd name="adj2" fmla="val 127500"/>
            </a:avLst>
          </a:prstGeom>
          <a:noFill/>
          <a:ln w="9525">
            <a:solidFill>
              <a:srgbClr val="7A16F4"/>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lvl="0">
              <a:spcBef>
                <a:spcPct val="0"/>
              </a:spcBef>
              <a:buNone/>
            </a:pPr>
            <a:r>
              <a:rPr lang="zh-CN" altLang="en-US" sz="1600">
                <a:latin typeface="Times New Roman" panose="02020603050405020304" pitchFamily="18" charset="0"/>
                <a:ea typeface="+mn-ea"/>
              </a:rPr>
              <a:t>实际曲线</a:t>
            </a:r>
          </a:p>
        </p:txBody>
      </p:sp>
      <p:sp>
        <p:nvSpPr>
          <p:cNvPr id="13" name="Freeform 23"/>
          <p:cNvSpPr>
            <a:spLocks/>
          </p:cNvSpPr>
          <p:nvPr/>
        </p:nvSpPr>
        <p:spPr bwMode="auto">
          <a:xfrm>
            <a:off x="4941071" y="1841643"/>
            <a:ext cx="2057400" cy="1079500"/>
          </a:xfrm>
          <a:custGeom>
            <a:avLst/>
            <a:gdLst>
              <a:gd name="T0" fmla="*/ 0 w 1296"/>
              <a:gd name="T1" fmla="*/ 0 h 680"/>
              <a:gd name="T2" fmla="*/ 2147483646 w 1296"/>
              <a:gd name="T3" fmla="*/ 2147483646 h 680"/>
              <a:gd name="T4" fmla="*/ 2147483646 w 1296"/>
              <a:gd name="T5" fmla="*/ 2147483646 h 680"/>
              <a:gd name="T6" fmla="*/ 2147483646 w 1296"/>
              <a:gd name="T7" fmla="*/ 2147483646 h 680"/>
              <a:gd name="T8" fmla="*/ 2147483646 w 1296"/>
              <a:gd name="T9" fmla="*/ 2147483646 h 680"/>
              <a:gd name="T10" fmla="*/ 2147483646 w 1296"/>
              <a:gd name="T11" fmla="*/ 2147483646 h 680"/>
              <a:gd name="T12" fmla="*/ 2147483646 w 1296"/>
              <a:gd name="T13" fmla="*/ 2147483646 h 680"/>
              <a:gd name="T14" fmla="*/ 0 60000 65536"/>
              <a:gd name="T15" fmla="*/ 0 60000 65536"/>
              <a:gd name="T16" fmla="*/ 0 60000 65536"/>
              <a:gd name="T17" fmla="*/ 0 60000 65536"/>
              <a:gd name="T18" fmla="*/ 0 60000 65536"/>
              <a:gd name="T19" fmla="*/ 0 60000 65536"/>
              <a:gd name="T20" fmla="*/ 0 60000 65536"/>
              <a:gd name="T21" fmla="*/ 0 w 1296"/>
              <a:gd name="T22" fmla="*/ 0 h 680"/>
              <a:gd name="T23" fmla="*/ 1296 w 1296"/>
              <a:gd name="T24" fmla="*/ 680 h 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6" h="680">
                <a:moveTo>
                  <a:pt x="0" y="0"/>
                </a:moveTo>
                <a:cubicBezTo>
                  <a:pt x="12" y="168"/>
                  <a:pt x="24" y="336"/>
                  <a:pt x="48" y="432"/>
                </a:cubicBezTo>
                <a:cubicBezTo>
                  <a:pt x="72" y="528"/>
                  <a:pt x="96" y="536"/>
                  <a:pt x="144" y="576"/>
                </a:cubicBezTo>
                <a:cubicBezTo>
                  <a:pt x="192" y="616"/>
                  <a:pt x="264" y="664"/>
                  <a:pt x="336" y="672"/>
                </a:cubicBezTo>
                <a:cubicBezTo>
                  <a:pt x="408" y="680"/>
                  <a:pt x="488" y="656"/>
                  <a:pt x="576" y="624"/>
                </a:cubicBezTo>
                <a:cubicBezTo>
                  <a:pt x="664" y="592"/>
                  <a:pt x="744" y="544"/>
                  <a:pt x="864" y="480"/>
                </a:cubicBezTo>
                <a:cubicBezTo>
                  <a:pt x="984" y="416"/>
                  <a:pt x="1224" y="280"/>
                  <a:pt x="1296" y="240"/>
                </a:cubicBezTo>
              </a:path>
            </a:pathLst>
          </a:custGeom>
          <a:noFill/>
          <a:ln w="19050">
            <a:solidFill>
              <a:srgbClr val="D539C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24"/>
          <p:cNvSpPr>
            <a:spLocks/>
          </p:cNvSpPr>
          <p:nvPr/>
        </p:nvSpPr>
        <p:spPr bwMode="auto">
          <a:xfrm>
            <a:off x="5474471" y="1917843"/>
            <a:ext cx="838200" cy="1066800"/>
          </a:xfrm>
          <a:custGeom>
            <a:avLst/>
            <a:gdLst>
              <a:gd name="T0" fmla="*/ 0 w 528"/>
              <a:gd name="T1" fmla="*/ 2147483646 h 672"/>
              <a:gd name="T2" fmla="*/ 2147483646 w 528"/>
              <a:gd name="T3" fmla="*/ 2147483646 h 672"/>
              <a:gd name="T4" fmla="*/ 2147483646 w 528"/>
              <a:gd name="T5" fmla="*/ 2147483646 h 672"/>
              <a:gd name="T6" fmla="*/ 2147483646 w 528"/>
              <a:gd name="T7" fmla="*/ 2147483646 h 672"/>
              <a:gd name="T8" fmla="*/ 2147483646 w 528"/>
              <a:gd name="T9" fmla="*/ 2147483646 h 672"/>
              <a:gd name="T10" fmla="*/ 2147483646 w 528"/>
              <a:gd name="T11" fmla="*/ 2147483646 h 672"/>
              <a:gd name="T12" fmla="*/ 2147483646 w 528"/>
              <a:gd name="T13" fmla="*/ 2147483646 h 672"/>
              <a:gd name="T14" fmla="*/ 2147483646 w 528"/>
              <a:gd name="T15" fmla="*/ 2147483646 h 672"/>
              <a:gd name="T16" fmla="*/ 2147483646 w 528"/>
              <a:gd name="T17" fmla="*/ 2147483646 h 672"/>
              <a:gd name="T18" fmla="*/ 2147483646 w 528"/>
              <a:gd name="T19" fmla="*/ 2147483646 h 6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8"/>
              <a:gd name="T31" fmla="*/ 0 h 672"/>
              <a:gd name="T32" fmla="*/ 528 w 528"/>
              <a:gd name="T33" fmla="*/ 672 h 6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8" h="672">
                <a:moveTo>
                  <a:pt x="0" y="640"/>
                </a:moveTo>
                <a:cubicBezTo>
                  <a:pt x="16" y="364"/>
                  <a:pt x="32" y="88"/>
                  <a:pt x="48" y="64"/>
                </a:cubicBezTo>
                <a:cubicBezTo>
                  <a:pt x="64" y="40"/>
                  <a:pt x="72" y="408"/>
                  <a:pt x="96" y="496"/>
                </a:cubicBezTo>
                <a:cubicBezTo>
                  <a:pt x="120" y="584"/>
                  <a:pt x="176" y="672"/>
                  <a:pt x="192" y="592"/>
                </a:cubicBezTo>
                <a:cubicBezTo>
                  <a:pt x="208" y="512"/>
                  <a:pt x="176" y="32"/>
                  <a:pt x="192" y="16"/>
                </a:cubicBezTo>
                <a:cubicBezTo>
                  <a:pt x="208" y="0"/>
                  <a:pt x="264" y="408"/>
                  <a:pt x="288" y="496"/>
                </a:cubicBezTo>
                <a:cubicBezTo>
                  <a:pt x="312" y="584"/>
                  <a:pt x="312" y="616"/>
                  <a:pt x="336" y="544"/>
                </a:cubicBezTo>
                <a:cubicBezTo>
                  <a:pt x="360" y="472"/>
                  <a:pt x="416" y="96"/>
                  <a:pt x="432" y="64"/>
                </a:cubicBezTo>
                <a:cubicBezTo>
                  <a:pt x="448" y="32"/>
                  <a:pt x="416" y="288"/>
                  <a:pt x="432" y="352"/>
                </a:cubicBezTo>
                <a:cubicBezTo>
                  <a:pt x="448" y="416"/>
                  <a:pt x="512" y="432"/>
                  <a:pt x="528" y="448"/>
                </a:cubicBezTo>
              </a:path>
            </a:pathLst>
          </a:custGeom>
          <a:noFill/>
          <a:ln w="9525">
            <a:solidFill>
              <a:srgbClr val="58F62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AutoShape 25"/>
          <p:cNvSpPr>
            <a:spLocks noChangeArrowheads="1"/>
          </p:cNvSpPr>
          <p:nvPr/>
        </p:nvSpPr>
        <p:spPr bwMode="auto">
          <a:xfrm>
            <a:off x="6693671" y="2603643"/>
            <a:ext cx="1143000" cy="381000"/>
          </a:xfrm>
          <a:prstGeom prst="wedgeRectCallout">
            <a:avLst>
              <a:gd name="adj1" fmla="val -44306"/>
              <a:gd name="adj2" fmla="val 124167"/>
            </a:avLst>
          </a:prstGeom>
          <a:noFill/>
          <a:ln w="9525">
            <a:solidFill>
              <a:srgbClr val="7A16F4"/>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lvl="0">
              <a:spcBef>
                <a:spcPct val="0"/>
              </a:spcBef>
              <a:buNone/>
            </a:pPr>
            <a:r>
              <a:rPr lang="zh-CN" altLang="en-US" sz="1600">
                <a:latin typeface="Times New Roman" panose="02020603050405020304" pitchFamily="18" charset="0"/>
                <a:ea typeface="+mn-ea"/>
              </a:rPr>
              <a:t>理想曲线</a:t>
            </a:r>
          </a:p>
        </p:txBody>
      </p:sp>
      <p:grpSp>
        <p:nvGrpSpPr>
          <p:cNvPr id="16" name="Group 32"/>
          <p:cNvGrpSpPr>
            <a:grpSpLocks/>
          </p:cNvGrpSpPr>
          <p:nvPr/>
        </p:nvGrpSpPr>
        <p:grpSpPr bwMode="auto">
          <a:xfrm>
            <a:off x="902471" y="1613043"/>
            <a:ext cx="3276600" cy="2514600"/>
            <a:chOff x="1056" y="2448"/>
            <a:chExt cx="2064" cy="1584"/>
          </a:xfrm>
        </p:grpSpPr>
        <p:sp>
          <p:nvSpPr>
            <p:cNvPr id="17" name="Line 13"/>
            <p:cNvSpPr>
              <a:spLocks noChangeShapeType="1"/>
            </p:cNvSpPr>
            <p:nvPr/>
          </p:nvSpPr>
          <p:spPr bwMode="auto">
            <a:xfrm>
              <a:off x="1296" y="2496"/>
              <a:ext cx="0" cy="1152"/>
            </a:xfrm>
            <a:prstGeom prst="line">
              <a:avLst/>
            </a:prstGeom>
            <a:noFill/>
            <a:ln w="28575">
              <a:solidFill>
                <a:srgbClr val="7A16F4"/>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4"/>
            <p:cNvSpPr>
              <a:spLocks noChangeShapeType="1"/>
            </p:cNvSpPr>
            <p:nvPr/>
          </p:nvSpPr>
          <p:spPr bwMode="auto">
            <a:xfrm flipH="1">
              <a:off x="1296" y="3648"/>
              <a:ext cx="1776" cy="0"/>
            </a:xfrm>
            <a:prstGeom prst="line">
              <a:avLst/>
            </a:prstGeom>
            <a:noFill/>
            <a:ln w="28575">
              <a:solidFill>
                <a:srgbClr val="7A16F4"/>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9" name="Freeform 15"/>
            <p:cNvSpPr>
              <a:spLocks/>
            </p:cNvSpPr>
            <p:nvPr/>
          </p:nvSpPr>
          <p:spPr bwMode="auto">
            <a:xfrm>
              <a:off x="1392" y="2640"/>
              <a:ext cx="1656" cy="888"/>
            </a:xfrm>
            <a:custGeom>
              <a:avLst/>
              <a:gdLst>
                <a:gd name="T0" fmla="*/ 0 w 1656"/>
                <a:gd name="T1" fmla="*/ 0 h 1176"/>
                <a:gd name="T2" fmla="*/ 96 w 1656"/>
                <a:gd name="T3" fmla="*/ 3 h 1176"/>
                <a:gd name="T4" fmla="*/ 192 w 1656"/>
                <a:gd name="T5" fmla="*/ 4 h 1176"/>
                <a:gd name="T6" fmla="*/ 432 w 1656"/>
                <a:gd name="T7" fmla="*/ 4 h 1176"/>
                <a:gd name="T8" fmla="*/ 912 w 1656"/>
                <a:gd name="T9" fmla="*/ 5 h 1176"/>
                <a:gd name="T10" fmla="*/ 1296 w 1656"/>
                <a:gd name="T11" fmla="*/ 5 h 1176"/>
                <a:gd name="T12" fmla="*/ 1488 w 1656"/>
                <a:gd name="T13" fmla="*/ 3 h 1176"/>
                <a:gd name="T14" fmla="*/ 1632 w 1656"/>
                <a:gd name="T15" fmla="*/ 2 h 1176"/>
                <a:gd name="T16" fmla="*/ 1632 w 1656"/>
                <a:gd name="T17" fmla="*/ 2 h 11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56"/>
                <a:gd name="T28" fmla="*/ 0 h 1176"/>
                <a:gd name="T29" fmla="*/ 1656 w 1656"/>
                <a:gd name="T30" fmla="*/ 1176 h 11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56" h="1176">
                  <a:moveTo>
                    <a:pt x="0" y="0"/>
                  </a:moveTo>
                  <a:cubicBezTo>
                    <a:pt x="32" y="328"/>
                    <a:pt x="64" y="656"/>
                    <a:pt x="96" y="816"/>
                  </a:cubicBezTo>
                  <a:cubicBezTo>
                    <a:pt x="128" y="976"/>
                    <a:pt x="136" y="928"/>
                    <a:pt x="192" y="960"/>
                  </a:cubicBezTo>
                  <a:cubicBezTo>
                    <a:pt x="248" y="992"/>
                    <a:pt x="312" y="984"/>
                    <a:pt x="432" y="1008"/>
                  </a:cubicBezTo>
                  <a:cubicBezTo>
                    <a:pt x="552" y="1032"/>
                    <a:pt x="768" y="1088"/>
                    <a:pt x="912" y="1104"/>
                  </a:cubicBezTo>
                  <a:cubicBezTo>
                    <a:pt x="1056" y="1120"/>
                    <a:pt x="1200" y="1176"/>
                    <a:pt x="1296" y="1104"/>
                  </a:cubicBezTo>
                  <a:cubicBezTo>
                    <a:pt x="1392" y="1032"/>
                    <a:pt x="1432" y="816"/>
                    <a:pt x="1488" y="672"/>
                  </a:cubicBezTo>
                  <a:cubicBezTo>
                    <a:pt x="1544" y="528"/>
                    <a:pt x="1608" y="320"/>
                    <a:pt x="1632" y="240"/>
                  </a:cubicBezTo>
                  <a:cubicBezTo>
                    <a:pt x="1656" y="160"/>
                    <a:pt x="1644" y="176"/>
                    <a:pt x="1632" y="192"/>
                  </a:cubicBezTo>
                </a:path>
              </a:pathLst>
            </a:custGeom>
            <a:noFill/>
            <a:ln w="19050">
              <a:solidFill>
                <a:srgbClr val="E85A4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AutoShape 26"/>
            <p:cNvSpPr>
              <a:spLocks noChangeArrowheads="1"/>
            </p:cNvSpPr>
            <p:nvPr/>
          </p:nvSpPr>
          <p:spPr bwMode="auto">
            <a:xfrm>
              <a:off x="1536" y="3792"/>
              <a:ext cx="1152" cy="240"/>
            </a:xfrm>
            <a:prstGeom prst="wedgeRectCallout">
              <a:avLst>
                <a:gd name="adj1" fmla="val -19356"/>
                <a:gd name="adj2" fmla="val -1583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a:spcBef>
                  <a:spcPct val="0"/>
                </a:spcBef>
                <a:buFontTx/>
                <a:buNone/>
              </a:pPr>
              <a:r>
                <a:rPr lang="zh-CN" altLang="en-US" sz="1600">
                  <a:latin typeface="Times New Roman" panose="02020603050405020304" pitchFamily="18" charset="0"/>
                </a:rPr>
                <a:t>硬件失效率曲线</a:t>
              </a:r>
            </a:p>
          </p:txBody>
        </p:sp>
        <p:sp>
          <p:nvSpPr>
            <p:cNvPr id="21" name="AutoShape 27"/>
            <p:cNvSpPr>
              <a:spLocks noChangeArrowheads="1"/>
            </p:cNvSpPr>
            <p:nvPr/>
          </p:nvSpPr>
          <p:spPr bwMode="auto">
            <a:xfrm>
              <a:off x="2688" y="3696"/>
              <a:ext cx="432" cy="192"/>
            </a:xfrm>
            <a:prstGeom prst="wedgeRectCallout">
              <a:avLst>
                <a:gd name="adj1" fmla="val 15046"/>
                <a:gd name="adj2" fmla="val 4270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a:spcBef>
                  <a:spcPct val="0"/>
                </a:spcBef>
                <a:buFontTx/>
                <a:buNone/>
              </a:pPr>
              <a:r>
                <a:rPr lang="zh-CN" altLang="en-US" sz="1600">
                  <a:latin typeface="Times New Roman" panose="02020603050405020304" pitchFamily="18" charset="0"/>
                </a:rPr>
                <a:t>时间</a:t>
              </a:r>
            </a:p>
          </p:txBody>
        </p:sp>
        <p:sp>
          <p:nvSpPr>
            <p:cNvPr id="22" name="AutoShape 28"/>
            <p:cNvSpPr>
              <a:spLocks noChangeArrowheads="1"/>
            </p:cNvSpPr>
            <p:nvPr/>
          </p:nvSpPr>
          <p:spPr bwMode="auto">
            <a:xfrm>
              <a:off x="1056" y="2448"/>
              <a:ext cx="240" cy="576"/>
            </a:xfrm>
            <a:prstGeom prst="wedgeRectCallout">
              <a:avLst>
                <a:gd name="adj1" fmla="val -62917"/>
                <a:gd name="adj2" fmla="val -1631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a:spcBef>
                  <a:spcPct val="0"/>
                </a:spcBef>
                <a:buFontTx/>
                <a:buNone/>
              </a:pPr>
              <a:r>
                <a:rPr lang="zh-CN" altLang="en-US" sz="1600">
                  <a:latin typeface="Times New Roman" panose="02020603050405020304" pitchFamily="18" charset="0"/>
                </a:rPr>
                <a:t>失效率</a:t>
              </a:r>
            </a:p>
          </p:txBody>
        </p:sp>
      </p:grpSp>
      <p:grpSp>
        <p:nvGrpSpPr>
          <p:cNvPr id="23" name="Group 33"/>
          <p:cNvGrpSpPr>
            <a:grpSpLocks/>
          </p:cNvGrpSpPr>
          <p:nvPr/>
        </p:nvGrpSpPr>
        <p:grpSpPr bwMode="auto">
          <a:xfrm>
            <a:off x="4255271" y="1689243"/>
            <a:ext cx="3276600" cy="2438400"/>
            <a:chOff x="3168" y="2496"/>
            <a:chExt cx="2064" cy="1536"/>
          </a:xfrm>
        </p:grpSpPr>
        <p:sp>
          <p:nvSpPr>
            <p:cNvPr id="24" name="Line 18"/>
            <p:cNvSpPr>
              <a:spLocks noChangeShapeType="1"/>
            </p:cNvSpPr>
            <p:nvPr/>
          </p:nvSpPr>
          <p:spPr bwMode="auto">
            <a:xfrm>
              <a:off x="3408" y="2496"/>
              <a:ext cx="0" cy="1152"/>
            </a:xfrm>
            <a:prstGeom prst="line">
              <a:avLst/>
            </a:prstGeom>
            <a:noFill/>
            <a:ln w="28575">
              <a:solidFill>
                <a:srgbClr val="7A16F4"/>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5" name="Line 19"/>
            <p:cNvSpPr>
              <a:spLocks noChangeShapeType="1"/>
            </p:cNvSpPr>
            <p:nvPr/>
          </p:nvSpPr>
          <p:spPr bwMode="auto">
            <a:xfrm flipH="1">
              <a:off x="3408" y="3648"/>
              <a:ext cx="1776" cy="0"/>
            </a:xfrm>
            <a:prstGeom prst="line">
              <a:avLst/>
            </a:prstGeom>
            <a:noFill/>
            <a:ln w="28575">
              <a:solidFill>
                <a:srgbClr val="7A16F4"/>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26" name="Freeform 20"/>
            <p:cNvSpPr>
              <a:spLocks/>
            </p:cNvSpPr>
            <p:nvPr/>
          </p:nvSpPr>
          <p:spPr bwMode="auto">
            <a:xfrm>
              <a:off x="3504" y="2640"/>
              <a:ext cx="1280" cy="850"/>
            </a:xfrm>
            <a:custGeom>
              <a:avLst/>
              <a:gdLst>
                <a:gd name="T0" fmla="*/ 0 w 1280"/>
                <a:gd name="T1" fmla="*/ 0 h 850"/>
                <a:gd name="T2" fmla="*/ 96 w 1280"/>
                <a:gd name="T3" fmla="*/ 616 h 850"/>
                <a:gd name="T4" fmla="*/ 192 w 1280"/>
                <a:gd name="T5" fmla="*/ 725 h 850"/>
                <a:gd name="T6" fmla="*/ 440 w 1280"/>
                <a:gd name="T7" fmla="*/ 784 h 850"/>
                <a:gd name="T8" fmla="*/ 912 w 1280"/>
                <a:gd name="T9" fmla="*/ 834 h 850"/>
                <a:gd name="T10" fmla="*/ 1216 w 1280"/>
                <a:gd name="T11" fmla="*/ 848 h 850"/>
                <a:gd name="T12" fmla="*/ 1272 w 1280"/>
                <a:gd name="T13" fmla="*/ 824 h 850"/>
                <a:gd name="T14" fmla="*/ 1264 w 1280"/>
                <a:gd name="T15" fmla="*/ 824 h 850"/>
                <a:gd name="T16" fmla="*/ 0 60000 65536"/>
                <a:gd name="T17" fmla="*/ 0 60000 65536"/>
                <a:gd name="T18" fmla="*/ 0 60000 65536"/>
                <a:gd name="T19" fmla="*/ 0 60000 65536"/>
                <a:gd name="T20" fmla="*/ 0 60000 65536"/>
                <a:gd name="T21" fmla="*/ 0 60000 65536"/>
                <a:gd name="T22" fmla="*/ 0 60000 65536"/>
                <a:gd name="T23" fmla="*/ 0 60000 65536"/>
                <a:gd name="T24" fmla="*/ 0 w 1280"/>
                <a:gd name="T25" fmla="*/ 0 h 850"/>
                <a:gd name="T26" fmla="*/ 1280 w 1280"/>
                <a:gd name="T27" fmla="*/ 850 h 8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0" h="850">
                  <a:moveTo>
                    <a:pt x="0" y="0"/>
                  </a:moveTo>
                  <a:cubicBezTo>
                    <a:pt x="32" y="248"/>
                    <a:pt x="64" y="495"/>
                    <a:pt x="96" y="616"/>
                  </a:cubicBezTo>
                  <a:cubicBezTo>
                    <a:pt x="128" y="737"/>
                    <a:pt x="135" y="697"/>
                    <a:pt x="192" y="725"/>
                  </a:cubicBezTo>
                  <a:cubicBezTo>
                    <a:pt x="249" y="753"/>
                    <a:pt x="320" y="766"/>
                    <a:pt x="440" y="784"/>
                  </a:cubicBezTo>
                  <a:cubicBezTo>
                    <a:pt x="560" y="802"/>
                    <a:pt x="783" y="823"/>
                    <a:pt x="912" y="834"/>
                  </a:cubicBezTo>
                  <a:cubicBezTo>
                    <a:pt x="1041" y="845"/>
                    <a:pt x="1156" y="850"/>
                    <a:pt x="1216" y="848"/>
                  </a:cubicBezTo>
                  <a:cubicBezTo>
                    <a:pt x="1276" y="846"/>
                    <a:pt x="1264" y="828"/>
                    <a:pt x="1272" y="824"/>
                  </a:cubicBezTo>
                  <a:cubicBezTo>
                    <a:pt x="1280" y="820"/>
                    <a:pt x="1266" y="824"/>
                    <a:pt x="1264" y="824"/>
                  </a:cubicBezTo>
                </a:path>
              </a:pathLst>
            </a:custGeom>
            <a:noFill/>
            <a:ln w="19050">
              <a:solidFill>
                <a:srgbClr val="E85A4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AutoShape 29"/>
            <p:cNvSpPr>
              <a:spLocks noChangeArrowheads="1"/>
            </p:cNvSpPr>
            <p:nvPr/>
          </p:nvSpPr>
          <p:spPr bwMode="auto">
            <a:xfrm>
              <a:off x="4800" y="3696"/>
              <a:ext cx="432" cy="192"/>
            </a:xfrm>
            <a:prstGeom prst="wedgeRectCallout">
              <a:avLst>
                <a:gd name="adj1" fmla="val -10880"/>
                <a:gd name="adj2" fmla="val 1770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a:spcBef>
                  <a:spcPct val="0"/>
                </a:spcBef>
                <a:buFontTx/>
                <a:buNone/>
              </a:pPr>
              <a:r>
                <a:rPr lang="zh-CN" altLang="en-US" sz="1600">
                  <a:latin typeface="Times New Roman" panose="02020603050405020304" pitchFamily="18" charset="0"/>
                </a:rPr>
                <a:t>时间</a:t>
              </a:r>
            </a:p>
          </p:txBody>
        </p:sp>
        <p:sp>
          <p:nvSpPr>
            <p:cNvPr id="28" name="AutoShape 30"/>
            <p:cNvSpPr>
              <a:spLocks noChangeArrowheads="1"/>
            </p:cNvSpPr>
            <p:nvPr/>
          </p:nvSpPr>
          <p:spPr bwMode="auto">
            <a:xfrm>
              <a:off x="3168" y="2496"/>
              <a:ext cx="240" cy="576"/>
            </a:xfrm>
            <a:prstGeom prst="wedgeRectCallout">
              <a:avLst>
                <a:gd name="adj1" fmla="val -52917"/>
                <a:gd name="adj2" fmla="val 2951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a:spcBef>
                  <a:spcPct val="0"/>
                </a:spcBef>
                <a:buFontTx/>
                <a:buNone/>
              </a:pPr>
              <a:r>
                <a:rPr lang="zh-CN" altLang="en-US" sz="1600">
                  <a:latin typeface="Times New Roman" panose="02020603050405020304" pitchFamily="18" charset="0"/>
                </a:rPr>
                <a:t>失效率</a:t>
              </a:r>
            </a:p>
          </p:txBody>
        </p:sp>
        <p:sp>
          <p:nvSpPr>
            <p:cNvPr id="29" name="AutoShape 31"/>
            <p:cNvSpPr>
              <a:spLocks noChangeArrowheads="1"/>
            </p:cNvSpPr>
            <p:nvPr/>
          </p:nvSpPr>
          <p:spPr bwMode="auto">
            <a:xfrm>
              <a:off x="3552" y="3792"/>
              <a:ext cx="1152" cy="240"/>
            </a:xfrm>
            <a:prstGeom prst="wedgeRectCallout">
              <a:avLst>
                <a:gd name="adj1" fmla="val -20051"/>
                <a:gd name="adj2" fmla="val 17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a:spcBef>
                  <a:spcPct val="0"/>
                </a:spcBef>
                <a:buFontTx/>
                <a:buNone/>
              </a:pPr>
              <a:r>
                <a:rPr lang="zh-CN" altLang="en-US" sz="1600">
                  <a:latin typeface="Times New Roman" panose="02020603050405020304" pitchFamily="18" charset="0"/>
                </a:rPr>
                <a:t>软件失效率曲线</a:t>
              </a:r>
            </a:p>
          </p:txBody>
        </p:sp>
      </p:grpSp>
      <p:sp>
        <p:nvSpPr>
          <p:cNvPr id="30" name="矩形 29"/>
          <p:cNvSpPr/>
          <p:nvPr/>
        </p:nvSpPr>
        <p:spPr>
          <a:xfrm>
            <a:off x="788171" y="4112980"/>
            <a:ext cx="8000999" cy="2086725"/>
          </a:xfrm>
          <a:prstGeom prst="rect">
            <a:avLst/>
          </a:prstGeom>
        </p:spPr>
        <p:txBody>
          <a:bodyPr wrap="square">
            <a:spAutoFit/>
          </a:bodyPr>
          <a:lstStyle/>
          <a:p>
            <a:pPr marL="342900" indent="-342900" eaLnBrk="0" fontAlgn="base" hangingPunct="0">
              <a:spcBef>
                <a:spcPct val="20000"/>
              </a:spcBef>
              <a:spcAft>
                <a:spcPct val="20000"/>
              </a:spcAft>
              <a:buClr>
                <a:srgbClr val="800000"/>
              </a:buClr>
              <a:buFont typeface="Wingdings" pitchFamily="2" charset="2"/>
              <a:buChar char="§"/>
            </a:pPr>
            <a:r>
              <a:rPr lang="zh-CN" altLang="en-US" sz="2400" dirty="0">
                <a:latin typeface="华文细黑" panose="02010600040101010101" pitchFamily="2" charset="-122"/>
                <a:ea typeface="华文细黑" panose="02010600040101010101" pitchFamily="2" charset="-122"/>
              </a:rPr>
              <a:t>在软件生存期中，为了使它能够克服以前没有发现的故障、使它能够适应硬件、软件环境的变化以及用户新的要求，必须要多次修改（维护）软件</a:t>
            </a:r>
            <a:r>
              <a:rPr lang="en-US" altLang="zh-CN" sz="2400" dirty="0">
                <a:latin typeface="华文细黑" panose="02010600040101010101" pitchFamily="2" charset="-122"/>
                <a:ea typeface="华文细黑" panose="02010600040101010101" pitchFamily="2" charset="-122"/>
              </a:rPr>
              <a:t>;</a:t>
            </a:r>
          </a:p>
          <a:p>
            <a:pPr marL="342900" indent="-342900" eaLnBrk="0" fontAlgn="base" hangingPunct="0">
              <a:spcBef>
                <a:spcPct val="20000"/>
              </a:spcBef>
              <a:spcAft>
                <a:spcPct val="20000"/>
              </a:spcAft>
              <a:buClr>
                <a:srgbClr val="800000"/>
              </a:buClr>
              <a:buFont typeface="Wingdings" pitchFamily="2" charset="2"/>
              <a:buChar char="§"/>
            </a:pPr>
            <a:r>
              <a:rPr lang="zh-CN" altLang="en-US" sz="2400" dirty="0">
                <a:latin typeface="华文细黑" panose="02010600040101010101" pitchFamily="2" charset="-122"/>
                <a:ea typeface="华文细黑" panose="02010600040101010101" pitchFamily="2" charset="-122"/>
              </a:rPr>
              <a:t>而每次修改必不免地引入新的错误，就这样一次次修改，从而导致软件的失效率升高</a:t>
            </a:r>
          </a:p>
        </p:txBody>
      </p:sp>
    </p:spTree>
    <p:extLst>
      <p:ext uri="{BB962C8B-B14F-4D97-AF65-F5344CB8AC3E}">
        <p14:creationId xmlns:p14="http://schemas.microsoft.com/office/powerpoint/2010/main" val="3511526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软件在不同阶段修改的代价曲线</a:t>
            </a:r>
            <a:endParaRPr lang="zh-CN" altLang="en-US" dirty="0"/>
          </a:p>
        </p:txBody>
      </p:sp>
      <p:pic>
        <p:nvPicPr>
          <p:cNvPr id="11"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9810" y="1694078"/>
            <a:ext cx="5786904" cy="351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1365069" y="5443994"/>
            <a:ext cx="7141028" cy="461665"/>
          </a:xfrm>
          <a:prstGeom prst="rect">
            <a:avLst/>
          </a:prstGeom>
        </p:spPr>
        <p:txBody>
          <a:bodyPr wrap="square">
            <a:spAutoFit/>
          </a:bodyPr>
          <a:lstStyle/>
          <a:p>
            <a:r>
              <a:rPr lang="zh-CN" altLang="en-US" sz="2400" dirty="0">
                <a:solidFill>
                  <a:srgbClr val="0000FF"/>
                </a:solidFill>
                <a:latin typeface="华文细黑" panose="02010600040101010101" pitchFamily="2" charset="-122"/>
                <a:ea typeface="华文细黑" panose="02010600040101010101" pitchFamily="2" charset="-122"/>
              </a:rPr>
              <a:t>在软件开发的不同阶段进行修改需要付出的代价</a:t>
            </a:r>
          </a:p>
        </p:txBody>
      </p:sp>
    </p:spTree>
    <p:extLst>
      <p:ext uri="{BB962C8B-B14F-4D97-AF65-F5344CB8AC3E}">
        <p14:creationId xmlns:p14="http://schemas.microsoft.com/office/powerpoint/2010/main" val="1717292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消除软件危机的途径</a:t>
            </a:r>
            <a:endParaRPr lang="en-US" altLang="zh-CN" dirty="0"/>
          </a:p>
        </p:txBody>
      </p:sp>
      <p:sp>
        <p:nvSpPr>
          <p:cNvPr id="3" name="内容占位符 2"/>
          <p:cNvSpPr>
            <a:spLocks noGrp="1"/>
          </p:cNvSpPr>
          <p:nvPr>
            <p:ph idx="1"/>
          </p:nvPr>
        </p:nvSpPr>
        <p:spPr/>
        <p:txBody>
          <a:bodyPr/>
          <a:lstStyle/>
          <a:p>
            <a:r>
              <a:rPr lang="zh-CN" altLang="en-US" dirty="0" smtClean="0">
                <a:latin typeface="华文细黑" panose="02010600040101010101" pitchFamily="2" charset="-122"/>
              </a:rPr>
              <a:t>对</a:t>
            </a:r>
            <a:r>
              <a:rPr lang="zh-CN" altLang="en-US" dirty="0">
                <a:latin typeface="华文细黑" panose="02010600040101010101" pitchFamily="2" charset="-122"/>
              </a:rPr>
              <a:t>计算机软件有一个正确的认识。</a:t>
            </a:r>
          </a:p>
          <a:p>
            <a:r>
              <a:rPr lang="zh-CN" altLang="en-US" dirty="0"/>
              <a:t>充分认识到</a:t>
            </a:r>
            <a:r>
              <a:rPr lang="zh-CN" altLang="en-US" dirty="0" smtClean="0"/>
              <a:t>软件开发是</a:t>
            </a:r>
            <a:r>
              <a:rPr lang="zh-CN" altLang="en-US" dirty="0"/>
              <a:t>各类人员协同配合，共同完成的工程项目</a:t>
            </a:r>
            <a:r>
              <a:rPr lang="zh-CN" altLang="en-US" dirty="0" smtClean="0"/>
              <a:t>。</a:t>
            </a:r>
            <a:endParaRPr lang="en-US" altLang="zh-CN" dirty="0" smtClean="0"/>
          </a:p>
          <a:p>
            <a:r>
              <a:rPr lang="zh-CN" altLang="en-US" dirty="0" smtClean="0"/>
              <a:t>使用</a:t>
            </a:r>
            <a:r>
              <a:rPr lang="zh-CN" altLang="en-US" dirty="0"/>
              <a:t>在实践中总结出来的开发软件的成功的技术和方法，并且研究探索更好更有效的技术和方法</a:t>
            </a:r>
            <a:r>
              <a:rPr lang="zh-CN" altLang="en-US" dirty="0" smtClean="0"/>
              <a:t>。</a:t>
            </a:r>
            <a:endParaRPr lang="en-US" altLang="zh-CN" dirty="0" smtClean="0"/>
          </a:p>
          <a:p>
            <a:r>
              <a:rPr lang="zh-CN" altLang="en-US" dirty="0"/>
              <a:t>应该开发和使用更好的</a:t>
            </a:r>
            <a:r>
              <a:rPr lang="zh-CN" altLang="en-US" dirty="0" smtClean="0"/>
              <a:t>软件工具</a:t>
            </a:r>
            <a:endParaRPr lang="zh-CN" altLang="en-US" dirty="0"/>
          </a:p>
          <a:p>
            <a:pPr lvl="1"/>
            <a:endParaRPr lang="zh-CN" altLang="en-US" dirty="0"/>
          </a:p>
          <a:p>
            <a:pPr lvl="1"/>
            <a:endParaRPr lang="zh-CN" altLang="en-US" dirty="0"/>
          </a:p>
          <a:p>
            <a:endParaRPr lang="zh-CN" altLang="en-US" dirty="0"/>
          </a:p>
        </p:txBody>
      </p:sp>
    </p:spTree>
    <p:extLst>
      <p:ext uri="{BB962C8B-B14F-4D97-AF65-F5344CB8AC3E}">
        <p14:creationId xmlns:p14="http://schemas.microsoft.com/office/powerpoint/2010/main" val="425867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1.2</a:t>
            </a:r>
            <a:r>
              <a:rPr lang="en-US" altLang="zh-CN" dirty="0" smtClean="0">
                <a:latin typeface="+mj-ea"/>
              </a:rPr>
              <a:t> </a:t>
            </a:r>
            <a:r>
              <a:rPr lang="zh-CN" altLang="en-US" dirty="0" smtClean="0">
                <a:latin typeface="+mj-ea"/>
              </a:rPr>
              <a:t>软件工程</a:t>
            </a:r>
            <a:endParaRPr lang="zh-CN" altLang="en-US" dirty="0">
              <a:latin typeface="+mj-ea"/>
            </a:endParaRPr>
          </a:p>
        </p:txBody>
      </p:sp>
      <p:pic>
        <p:nvPicPr>
          <p:cNvPr id="11" name="Picture 4" descr="j01993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213" y="2708275"/>
            <a:ext cx="32416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91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软件工程概念定义</a:t>
            </a:r>
            <a:endParaRPr lang="zh-CN" altLang="en-US" dirty="0"/>
          </a:p>
        </p:txBody>
      </p:sp>
      <p:sp>
        <p:nvSpPr>
          <p:cNvPr id="5" name="矩形 4"/>
          <p:cNvSpPr/>
          <p:nvPr/>
        </p:nvSpPr>
        <p:spPr>
          <a:xfrm>
            <a:off x="609600" y="1895797"/>
            <a:ext cx="8066088" cy="1652126"/>
          </a:xfrm>
          <a:prstGeom prst="rect">
            <a:avLst/>
          </a:prstGeom>
          <a:solidFill>
            <a:sysClr val="window" lastClr="FFFFFF"/>
          </a:solidFill>
          <a:ln w="12700" cap="flat" cmpd="sng" algn="ctr">
            <a:solidFill>
              <a:srgbClr val="4F81BD"/>
            </a:solidFill>
            <a:prstDash val="solid"/>
          </a:ln>
          <a:effectLst/>
        </p:spPr>
        <p:txBody>
          <a:bodyPr anchor="ctr"/>
          <a:lstStyle/>
          <a:p>
            <a:pPr marL="0" marR="0" lvl="0" indent="457189"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1968</a:t>
            </a:r>
            <a:r>
              <a:rPr kumimoji="0" lang="zh-CN" altLang="zh-CN" sz="24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年在第一届</a:t>
            </a:r>
            <a:r>
              <a:rPr kumimoji="0" lang="en-US" altLang="zh-CN" sz="24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NATO</a:t>
            </a:r>
            <a:r>
              <a:rPr kumimoji="0" lang="zh-CN" altLang="zh-CN" sz="24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会议上曾经给出了软件工程的一个早期定义：“软件工程就是为了经济地获得可靠的且能在实际机器上有效地运行的软件，而建立和使用完善的工程原理。”</a:t>
            </a:r>
            <a:endParaRPr kumimoji="0" lang="en-US" altLang="zh-CN" sz="2400" b="1"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endParaRPr>
          </a:p>
        </p:txBody>
      </p:sp>
      <p:sp>
        <p:nvSpPr>
          <p:cNvPr id="6" name="矩形 5"/>
          <p:cNvSpPr/>
          <p:nvPr/>
        </p:nvSpPr>
        <p:spPr>
          <a:xfrm>
            <a:off x="609600" y="3799881"/>
            <a:ext cx="8066088" cy="1662566"/>
          </a:xfrm>
          <a:prstGeom prst="rect">
            <a:avLst/>
          </a:prstGeom>
          <a:solidFill>
            <a:sysClr val="window" lastClr="FFFFFF"/>
          </a:solidFill>
          <a:ln w="12700" cap="flat" cmpd="sng" algn="ctr">
            <a:solidFill>
              <a:srgbClr val="4F81BD"/>
            </a:solidFill>
            <a:prstDash val="solid"/>
          </a:ln>
          <a:effectLst/>
        </p:spPr>
        <p:txBody>
          <a:bodyPr anchor="ctr"/>
          <a:lstStyle/>
          <a:p>
            <a:pPr marL="0" marR="0" lvl="0" indent="457189"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1993</a:t>
            </a:r>
            <a:r>
              <a:rPr kumimoji="0" lang="zh-CN" altLang="zh-CN" sz="24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年</a:t>
            </a:r>
            <a:r>
              <a:rPr kumimoji="0" lang="en-US" altLang="zh-CN" sz="24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IEEE</a:t>
            </a:r>
            <a:r>
              <a:rPr kumimoji="0" lang="zh-CN" altLang="zh-CN" sz="24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rPr>
              <a:t>进一步给出了一个更全面更具体的定义：“软件工程是： ①把系统的、规范的、可度量的途径应用于软件开发、运行和维护过程，也就是把工程应用于软件； ②研究①中提到的途径。</a:t>
            </a:r>
            <a:endParaRPr kumimoji="0" lang="en-US" altLang="zh-CN" sz="24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cs typeface="+mn-cs"/>
            </a:endParaRPr>
          </a:p>
        </p:txBody>
      </p:sp>
    </p:spTree>
    <p:extLst>
      <p:ext uri="{BB962C8B-B14F-4D97-AF65-F5344CB8AC3E}">
        <p14:creationId xmlns:p14="http://schemas.microsoft.com/office/powerpoint/2010/main" val="1224649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广泛认可的软件工程概念</a:t>
            </a:r>
            <a:endParaRPr lang="zh-CN" altLang="en-US" dirty="0"/>
          </a:p>
        </p:txBody>
      </p:sp>
      <p:sp>
        <p:nvSpPr>
          <p:cNvPr id="3" name="内容占位符 2"/>
          <p:cNvSpPr>
            <a:spLocks noGrp="1"/>
          </p:cNvSpPr>
          <p:nvPr>
            <p:ph idx="1"/>
          </p:nvPr>
        </p:nvSpPr>
        <p:spPr/>
        <p:txBody>
          <a:bodyPr/>
          <a:lstStyle/>
          <a:p>
            <a:r>
              <a:rPr lang="zh-CN" altLang="en-US" dirty="0" smtClean="0"/>
              <a:t>软件工程</a:t>
            </a:r>
            <a:r>
              <a:rPr lang="zh-CN" altLang="en-US" dirty="0"/>
              <a:t>是指导计算机软件开发和维护的一门工程学科</a:t>
            </a:r>
            <a:r>
              <a:rPr lang="zh-CN" altLang="en-US" dirty="0" smtClean="0"/>
              <a:t>。</a:t>
            </a:r>
            <a:endParaRPr lang="en-US" altLang="zh-CN" dirty="0" smtClean="0"/>
          </a:p>
          <a:p>
            <a:r>
              <a:rPr lang="zh-CN" altLang="en-US" dirty="0" smtClean="0"/>
              <a:t>采用</a:t>
            </a:r>
            <a:r>
              <a:rPr lang="zh-CN" altLang="en-US" dirty="0"/>
              <a:t>工程的概念、原理、技术和方法来开发与维护软件，把经过时间考验而证明正确的管理技术和当前能够得到的最好的技术方法结合起来</a:t>
            </a:r>
            <a:r>
              <a:rPr lang="zh-CN" altLang="en-US" dirty="0" smtClean="0"/>
              <a:t>，以</a:t>
            </a:r>
            <a:r>
              <a:rPr lang="zh-CN" altLang="en-US" dirty="0"/>
              <a:t>经济地开发出高质量的软件并有效地维护它，这就是软件工程。</a:t>
            </a:r>
          </a:p>
          <a:p>
            <a:endParaRPr lang="zh-CN" altLang="en-US" dirty="0"/>
          </a:p>
        </p:txBody>
      </p:sp>
    </p:spTree>
    <p:extLst>
      <p:ext uri="{BB962C8B-B14F-4D97-AF65-F5344CB8AC3E}">
        <p14:creationId xmlns:p14="http://schemas.microsoft.com/office/powerpoint/2010/main" val="893991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教学目的</a:t>
            </a:r>
            <a:endParaRPr lang="zh-CN" altLang="en-US" dirty="0"/>
          </a:p>
        </p:txBody>
      </p:sp>
      <p:sp>
        <p:nvSpPr>
          <p:cNvPr id="3" name="内容占位符 2"/>
          <p:cNvSpPr>
            <a:spLocks noGrp="1"/>
          </p:cNvSpPr>
          <p:nvPr>
            <p:ph idx="1"/>
          </p:nvPr>
        </p:nvSpPr>
        <p:spPr/>
        <p:txBody>
          <a:bodyPr/>
          <a:lstStyle/>
          <a:p>
            <a:r>
              <a:rPr lang="zh-CN" altLang="zh-CN" dirty="0" smtClean="0">
                <a:latin typeface="华文细黑" panose="02010600040101010101" pitchFamily="2" charset="-122"/>
              </a:rPr>
              <a:t>使</a:t>
            </a:r>
            <a:r>
              <a:rPr lang="zh-CN" altLang="zh-CN" dirty="0">
                <a:latin typeface="华文细黑" panose="02010600040101010101" pitchFamily="2" charset="-122"/>
              </a:rPr>
              <a:t>学生了解软件工程的概念、原理和</a:t>
            </a:r>
            <a:r>
              <a:rPr lang="zh-CN" altLang="zh-CN" dirty="0" smtClean="0">
                <a:latin typeface="华文细黑" panose="02010600040101010101" pitchFamily="2" charset="-122"/>
              </a:rPr>
              <a:t>技术</a:t>
            </a:r>
            <a:endParaRPr lang="en-US" altLang="zh-CN" dirty="0" smtClean="0">
              <a:latin typeface="华文细黑" panose="02010600040101010101" pitchFamily="2" charset="-122"/>
            </a:endParaRPr>
          </a:p>
          <a:p>
            <a:r>
              <a:rPr lang="zh-CN" altLang="zh-CN" dirty="0" smtClean="0">
                <a:latin typeface="华文细黑" panose="02010600040101010101" pitchFamily="2" charset="-122"/>
              </a:rPr>
              <a:t>初步</a:t>
            </a:r>
            <a:r>
              <a:rPr lang="zh-CN" altLang="zh-CN" dirty="0">
                <a:latin typeface="华文细黑" panose="02010600040101010101" pitchFamily="2" charset="-122"/>
              </a:rPr>
              <a:t>掌握软件开发的基本方法和常用</a:t>
            </a:r>
            <a:r>
              <a:rPr lang="zh-CN" altLang="zh-CN" dirty="0" smtClean="0">
                <a:latin typeface="华文细黑" panose="02010600040101010101" pitchFamily="2" charset="-122"/>
              </a:rPr>
              <a:t>工具</a:t>
            </a:r>
            <a:endParaRPr lang="en-US" altLang="zh-CN" dirty="0" smtClean="0">
              <a:latin typeface="华文细黑" panose="02010600040101010101" pitchFamily="2" charset="-122"/>
            </a:endParaRPr>
          </a:p>
          <a:p>
            <a:r>
              <a:rPr lang="zh-CN" altLang="zh-CN" dirty="0" smtClean="0">
                <a:latin typeface="华文细黑" panose="02010600040101010101" pitchFamily="2" charset="-122"/>
              </a:rPr>
              <a:t>建立</a:t>
            </a:r>
            <a:r>
              <a:rPr lang="zh-CN" altLang="zh-CN" dirty="0">
                <a:latin typeface="华文细黑" panose="02010600040101010101" pitchFamily="2" charset="-122"/>
              </a:rPr>
              <a:t>软件开发和维护的工程化</a:t>
            </a:r>
            <a:r>
              <a:rPr lang="zh-CN" altLang="zh-CN" dirty="0" smtClean="0">
                <a:latin typeface="华文细黑" panose="02010600040101010101" pitchFamily="2" charset="-122"/>
              </a:rPr>
              <a:t>意识</a:t>
            </a:r>
            <a:endParaRPr lang="en-US" altLang="zh-CN" dirty="0" smtClean="0">
              <a:latin typeface="华文细黑" panose="02010600040101010101" pitchFamily="2" charset="-122"/>
            </a:endParaRPr>
          </a:p>
          <a:p>
            <a:r>
              <a:rPr lang="zh-CN" altLang="zh-CN" dirty="0" smtClean="0">
                <a:latin typeface="华文细黑" panose="02010600040101010101" pitchFamily="2" charset="-122"/>
              </a:rPr>
              <a:t>为</a:t>
            </a:r>
            <a:r>
              <a:rPr lang="zh-CN" altLang="zh-CN" dirty="0">
                <a:latin typeface="华文细黑" panose="02010600040101010101" pitchFamily="2" charset="-122"/>
              </a:rPr>
              <a:t>后续相关课程的学习以及从事软件开发与维护的实际工作打下良好的基础。</a:t>
            </a:r>
          </a:p>
          <a:p>
            <a:endParaRPr lang="zh-CN" altLang="en-US" dirty="0"/>
          </a:p>
        </p:txBody>
      </p:sp>
    </p:spTree>
    <p:extLst>
      <p:ext uri="{BB962C8B-B14F-4D97-AF65-F5344CB8AC3E}">
        <p14:creationId xmlns:p14="http://schemas.microsoft.com/office/powerpoint/2010/main" val="26411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软件工程具有的本质特性</a:t>
            </a:r>
          </a:p>
        </p:txBody>
      </p:sp>
      <p:sp>
        <p:nvSpPr>
          <p:cNvPr id="3" name="内容占位符 2"/>
          <p:cNvSpPr>
            <a:spLocks noGrp="1"/>
          </p:cNvSpPr>
          <p:nvPr>
            <p:ph idx="1"/>
          </p:nvPr>
        </p:nvSpPr>
        <p:spPr/>
        <p:txBody>
          <a:bodyPr/>
          <a:lstStyle/>
          <a:p>
            <a:r>
              <a:rPr lang="zh-CN" altLang="en-US" dirty="0" smtClean="0">
                <a:latin typeface="华文细黑" panose="02010600040101010101" pitchFamily="2" charset="-122"/>
              </a:rPr>
              <a:t>软件工程</a:t>
            </a:r>
            <a:r>
              <a:rPr lang="zh-CN" altLang="en-US" dirty="0">
                <a:latin typeface="华文细黑" panose="02010600040101010101" pitchFamily="2" charset="-122"/>
              </a:rPr>
              <a:t>关注于大型程序的构造</a:t>
            </a:r>
          </a:p>
          <a:p>
            <a:r>
              <a:rPr lang="zh-CN" altLang="en-US" dirty="0">
                <a:latin typeface="华文细黑" panose="02010600040101010101" pitchFamily="2" charset="-122"/>
              </a:rPr>
              <a:t>软件工程的中心课题是控制复杂性</a:t>
            </a:r>
          </a:p>
          <a:p>
            <a:r>
              <a:rPr lang="zh-CN" altLang="en-US" dirty="0">
                <a:latin typeface="华文细黑" panose="02010600040101010101" pitchFamily="2" charset="-122"/>
              </a:rPr>
              <a:t>软件经常变化</a:t>
            </a:r>
          </a:p>
          <a:p>
            <a:r>
              <a:rPr lang="zh-CN" altLang="en-US" dirty="0">
                <a:latin typeface="华文细黑" panose="02010600040101010101" pitchFamily="2" charset="-122"/>
              </a:rPr>
              <a:t>开发软件的效率非常重要</a:t>
            </a:r>
          </a:p>
          <a:p>
            <a:r>
              <a:rPr lang="zh-CN" altLang="en-US" dirty="0">
                <a:latin typeface="华文细黑" panose="02010600040101010101" pitchFamily="2" charset="-122"/>
              </a:rPr>
              <a:t>和谐地合作是开发软件的关键</a:t>
            </a:r>
          </a:p>
          <a:p>
            <a:r>
              <a:rPr lang="zh-CN" altLang="en-US" dirty="0">
                <a:latin typeface="华文细黑" panose="02010600040101010101" pitchFamily="2" charset="-122"/>
              </a:rPr>
              <a:t>必须有效地支持它的用户</a:t>
            </a:r>
          </a:p>
          <a:p>
            <a:r>
              <a:rPr lang="zh-CN" altLang="en-US" dirty="0">
                <a:latin typeface="华文细黑" panose="02010600040101010101" pitchFamily="2" charset="-122"/>
              </a:rPr>
              <a:t>两种背景的人创造产品这个特性与前两个特性紧密相关</a:t>
            </a:r>
          </a:p>
          <a:p>
            <a:pPr lvl="1"/>
            <a:endParaRPr lang="zh-CN" altLang="en-US" dirty="0"/>
          </a:p>
        </p:txBody>
      </p:sp>
    </p:spTree>
    <p:extLst>
      <p:ext uri="{BB962C8B-B14F-4D97-AF65-F5344CB8AC3E}">
        <p14:creationId xmlns:p14="http://schemas.microsoft.com/office/powerpoint/2010/main" val="469084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软件工程的基本原理</a:t>
            </a:r>
          </a:p>
        </p:txBody>
      </p:sp>
      <p:sp>
        <p:nvSpPr>
          <p:cNvPr id="3" name="内容占位符 2"/>
          <p:cNvSpPr>
            <a:spLocks noGrp="1"/>
          </p:cNvSpPr>
          <p:nvPr>
            <p:ph idx="1"/>
          </p:nvPr>
        </p:nvSpPr>
        <p:spPr/>
        <p:txBody>
          <a:bodyPr/>
          <a:lstStyle/>
          <a:p>
            <a:r>
              <a:rPr lang="zh-CN" altLang="en-US" dirty="0" smtClean="0">
                <a:latin typeface="华文细黑" panose="02010600040101010101" pitchFamily="2" charset="-122"/>
              </a:rPr>
              <a:t>用</a:t>
            </a:r>
            <a:r>
              <a:rPr lang="zh-CN" altLang="en-US" dirty="0">
                <a:latin typeface="华文细黑" panose="02010600040101010101" pitchFamily="2" charset="-122"/>
              </a:rPr>
              <a:t>分阶段的生命周期计划严格管理</a:t>
            </a:r>
          </a:p>
          <a:p>
            <a:r>
              <a:rPr lang="zh-CN" altLang="zh-CN" dirty="0">
                <a:latin typeface="华文细黑" panose="02010600040101010101" pitchFamily="2" charset="-122"/>
              </a:rPr>
              <a:t>坚持进行阶段评审</a:t>
            </a:r>
            <a:endParaRPr lang="en-US" altLang="zh-CN" dirty="0">
              <a:latin typeface="华文细黑" panose="02010600040101010101" pitchFamily="2" charset="-122"/>
            </a:endParaRPr>
          </a:p>
          <a:p>
            <a:r>
              <a:rPr lang="zh-CN" altLang="zh-CN" dirty="0">
                <a:latin typeface="华文细黑" panose="02010600040101010101" pitchFamily="2" charset="-122"/>
              </a:rPr>
              <a:t>实行严格的产品控制</a:t>
            </a:r>
            <a:endParaRPr lang="en-US" altLang="zh-CN" dirty="0">
              <a:latin typeface="华文细黑" panose="02010600040101010101" pitchFamily="2" charset="-122"/>
            </a:endParaRPr>
          </a:p>
          <a:p>
            <a:r>
              <a:rPr lang="zh-CN" altLang="zh-CN" dirty="0">
                <a:latin typeface="华文细黑" panose="02010600040101010101" pitchFamily="2" charset="-122"/>
              </a:rPr>
              <a:t>采用现代程序设计技术</a:t>
            </a:r>
            <a:endParaRPr lang="en-US" altLang="zh-CN" dirty="0">
              <a:latin typeface="华文细黑" panose="02010600040101010101" pitchFamily="2" charset="-122"/>
            </a:endParaRPr>
          </a:p>
          <a:p>
            <a:r>
              <a:rPr lang="zh-CN" altLang="zh-CN" dirty="0">
                <a:latin typeface="华文细黑" panose="02010600040101010101" pitchFamily="2" charset="-122"/>
              </a:rPr>
              <a:t>结果应能清楚地审查</a:t>
            </a:r>
            <a:endParaRPr lang="en-US" altLang="zh-CN" dirty="0">
              <a:latin typeface="华文细黑" panose="02010600040101010101" pitchFamily="2" charset="-122"/>
            </a:endParaRPr>
          </a:p>
          <a:p>
            <a:r>
              <a:rPr lang="zh-CN" altLang="zh-CN" dirty="0">
                <a:latin typeface="华文细黑" panose="02010600040101010101" pitchFamily="2" charset="-122"/>
              </a:rPr>
              <a:t>开发小组的人员应该少而精</a:t>
            </a:r>
            <a:endParaRPr lang="en-US" altLang="zh-CN" dirty="0">
              <a:latin typeface="华文细黑" panose="02010600040101010101" pitchFamily="2" charset="-122"/>
            </a:endParaRPr>
          </a:p>
          <a:p>
            <a:r>
              <a:rPr lang="zh-CN" altLang="zh-CN" dirty="0">
                <a:latin typeface="华文细黑" panose="02010600040101010101" pitchFamily="2" charset="-122"/>
              </a:rPr>
              <a:t>承认不断改进软件工程实践的</a:t>
            </a:r>
            <a:r>
              <a:rPr lang="zh-CN" altLang="zh-CN" dirty="0" smtClean="0">
                <a:latin typeface="华文细黑" panose="02010600040101010101" pitchFamily="2" charset="-122"/>
              </a:rPr>
              <a:t>必要性</a:t>
            </a:r>
            <a:endParaRPr lang="zh-CN" altLang="en-US" dirty="0"/>
          </a:p>
        </p:txBody>
      </p:sp>
    </p:spTree>
    <p:extLst>
      <p:ext uri="{BB962C8B-B14F-4D97-AF65-F5344CB8AC3E}">
        <p14:creationId xmlns:p14="http://schemas.microsoft.com/office/powerpoint/2010/main" val="4145446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软件工程三</a:t>
            </a:r>
            <a:r>
              <a:rPr lang="zh-CN" altLang="en-US" dirty="0"/>
              <a:t>要素</a:t>
            </a:r>
          </a:p>
        </p:txBody>
      </p:sp>
      <p:grpSp>
        <p:nvGrpSpPr>
          <p:cNvPr id="5" name="组合 4"/>
          <p:cNvGrpSpPr/>
          <p:nvPr/>
        </p:nvGrpSpPr>
        <p:grpSpPr>
          <a:xfrm>
            <a:off x="827687" y="2117779"/>
            <a:ext cx="2489906" cy="633600"/>
            <a:chOff x="2553" y="59346"/>
            <a:chExt cx="2489906" cy="633600"/>
          </a:xfrm>
        </p:grpSpPr>
        <p:sp>
          <p:nvSpPr>
            <p:cNvPr id="9" name="矩形 8"/>
            <p:cNvSpPr/>
            <p:nvPr/>
          </p:nvSpPr>
          <p:spPr>
            <a:xfrm>
              <a:off x="2553" y="59346"/>
              <a:ext cx="2489906" cy="633600"/>
            </a:xfrm>
            <a:prstGeom prst="rect">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p:spPr>
          <p:txBody>
            <a:bodyPr/>
            <a:lstStyle/>
            <a:p>
              <a:endParaRPr lang="zh-CN" altLang="en-US"/>
            </a:p>
          </p:txBody>
        </p:sp>
        <p:sp>
          <p:nvSpPr>
            <p:cNvPr id="10" name="矩形 9"/>
            <p:cNvSpPr/>
            <p:nvPr/>
          </p:nvSpPr>
          <p:spPr>
            <a:xfrm>
              <a:off x="2553" y="59346"/>
              <a:ext cx="2489906" cy="633600"/>
            </a:xfrm>
            <a:prstGeom prst="rect">
              <a:avLst/>
            </a:prstGeom>
            <a:noFill/>
            <a:ln>
              <a:noFill/>
            </a:ln>
            <a:effectLst/>
          </p:spPr>
          <p:txBody>
            <a:bodyPr spcFirstLastPara="0" vert="horz" wrap="square" lIns="156464" tIns="89408" rIns="156464" bIns="89408"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zh-CN" altLang="en-US" sz="2200" b="0" i="0" u="none" strike="noStrike" kern="1200" cap="none" spc="0" normalizeH="0" baseline="0" noProof="0" dirty="0" smtClean="0">
                  <a:ln>
                    <a:noFill/>
                  </a:ln>
                  <a:solidFill>
                    <a:sysClr val="window" lastClr="FFFFFF"/>
                  </a:solidFill>
                  <a:effectLst/>
                  <a:uLnTx/>
                  <a:uFillTx/>
                  <a:latin typeface="华文细黑" panose="02010600040101010101" pitchFamily="2" charset="-122"/>
                  <a:ea typeface="华文细黑" panose="02010600040101010101" pitchFamily="2" charset="-122"/>
                  <a:cs typeface="+mn-cs"/>
                </a:rPr>
                <a:t>方法</a:t>
              </a:r>
              <a:endParaRPr kumimoji="0" lang="zh-CN" altLang="en-US" sz="2200" b="0" i="0" u="none" strike="noStrike" kern="1200" cap="none" spc="0" normalizeH="0" baseline="0" noProof="0" dirty="0">
                <a:ln>
                  <a:noFill/>
                </a:ln>
                <a:solidFill>
                  <a:sysClr val="window" lastClr="FFFFFF"/>
                </a:solidFill>
                <a:effectLst/>
                <a:uLnTx/>
                <a:uFillTx/>
                <a:latin typeface="华文细黑" panose="02010600040101010101" pitchFamily="2" charset="-122"/>
                <a:ea typeface="华文细黑" panose="02010600040101010101" pitchFamily="2" charset="-122"/>
                <a:cs typeface="+mn-cs"/>
              </a:endParaRPr>
            </a:p>
          </p:txBody>
        </p:sp>
      </p:grpSp>
      <p:grpSp>
        <p:nvGrpSpPr>
          <p:cNvPr id="6" name="组合 5"/>
          <p:cNvGrpSpPr/>
          <p:nvPr/>
        </p:nvGrpSpPr>
        <p:grpSpPr>
          <a:xfrm>
            <a:off x="827687" y="2751379"/>
            <a:ext cx="2489906" cy="2420317"/>
            <a:chOff x="2553" y="692946"/>
            <a:chExt cx="2489906" cy="2420317"/>
          </a:xfrm>
        </p:grpSpPr>
        <p:sp>
          <p:nvSpPr>
            <p:cNvPr id="7" name="矩形 6"/>
            <p:cNvSpPr/>
            <p:nvPr/>
          </p:nvSpPr>
          <p:spPr>
            <a:xfrm>
              <a:off x="2553" y="692946"/>
              <a:ext cx="2489906" cy="2420317"/>
            </a:xfrm>
            <a:prstGeom prst="rect">
              <a:avLst/>
            </a:prstGeom>
            <a:solidFill>
              <a:srgbClr val="4F81BD">
                <a:alpha val="90000"/>
                <a:tint val="40000"/>
                <a:hueOff val="0"/>
                <a:satOff val="0"/>
                <a:lumOff val="0"/>
                <a:alphaOff val="0"/>
              </a:srgbClr>
            </a:solidFill>
            <a:ln w="25400" cap="flat" cmpd="sng" algn="ctr">
              <a:solidFill>
                <a:srgbClr val="4F81BD">
                  <a:alpha val="90000"/>
                  <a:tint val="40000"/>
                  <a:hueOff val="0"/>
                  <a:satOff val="0"/>
                  <a:lumOff val="0"/>
                  <a:alphaOff val="0"/>
                </a:srgbClr>
              </a:solidFill>
              <a:prstDash val="solid"/>
            </a:ln>
            <a:effectLst/>
          </p:spPr>
          <p:txBody>
            <a:bodyPr/>
            <a:lstStyle/>
            <a:p>
              <a:endParaRPr lang="zh-CN" altLang="en-US"/>
            </a:p>
          </p:txBody>
        </p:sp>
        <p:sp>
          <p:nvSpPr>
            <p:cNvPr id="8" name="矩形 7"/>
            <p:cNvSpPr/>
            <p:nvPr/>
          </p:nvSpPr>
          <p:spPr>
            <a:xfrm>
              <a:off x="2553" y="692946"/>
              <a:ext cx="2489906" cy="2420317"/>
            </a:xfrm>
            <a:prstGeom prst="rect">
              <a:avLst/>
            </a:prstGeom>
            <a:noFill/>
            <a:ln>
              <a:noFill/>
            </a:ln>
            <a:effectLst/>
          </p:spPr>
          <p:txBody>
            <a:bodyPr spcFirstLastPara="0" vert="horz" wrap="square" lIns="117348" tIns="117348" rIns="156464" bIns="176022" numCol="1" spcCol="1270" anchor="t" anchorCtr="0">
              <a:noAutofit/>
            </a:bodyPr>
            <a:lstStyle/>
            <a:p>
              <a:pPr marL="228600" marR="0" lvl="1" indent="-228600" algn="l" defTabSz="977900" eaLnBrk="1" fontAlgn="auto" latinLnBrk="0" hangingPunct="1">
                <a:lnSpc>
                  <a:spcPct val="90000"/>
                </a:lnSpc>
                <a:spcBef>
                  <a:spcPct val="0"/>
                </a:spcBef>
                <a:spcAft>
                  <a:spcPct val="15000"/>
                </a:spcAft>
                <a:buClrTx/>
                <a:buSzTx/>
                <a:buFontTx/>
                <a:buChar char="••"/>
                <a:tabLst/>
                <a:defRPr/>
              </a:pPr>
              <a:r>
                <a:rPr kumimoji="0" lang="zh-CN" altLang="zh-CN" sz="2200" b="0" i="0" u="none" strike="noStrike" kern="1200" cap="none" spc="0" normalizeH="0" baseline="0" noProof="0" dirty="0" smtClean="0">
                  <a:ln>
                    <a:noFill/>
                  </a:ln>
                  <a:solidFill>
                    <a:sysClr val="windowText" lastClr="000000">
                      <a:hueOff val="0"/>
                      <a:satOff val="0"/>
                      <a:lumOff val="0"/>
                      <a:alphaOff val="0"/>
                    </a:sysClr>
                  </a:solidFill>
                  <a:effectLst/>
                  <a:uLnTx/>
                  <a:uFillTx/>
                  <a:latin typeface="华文细黑" panose="02010600040101010101" pitchFamily="2" charset="-122"/>
                  <a:ea typeface="华文细黑" panose="02010600040101010101" pitchFamily="2" charset="-122"/>
                  <a:cs typeface="+mn-cs"/>
                </a:rPr>
                <a:t>完成软件开发的各项任务的技术方法，回答“怎样做”的问题</a:t>
              </a:r>
              <a:endParaRPr kumimoji="0" lang="zh-CN" altLang="en-US" sz="2200" b="0" i="0" u="none" strike="noStrike" kern="1200" cap="none" spc="0" normalizeH="0" baseline="0" noProof="0" dirty="0">
                <a:ln>
                  <a:noFill/>
                </a:ln>
                <a:solidFill>
                  <a:sysClr val="windowText" lastClr="000000">
                    <a:hueOff val="0"/>
                    <a:satOff val="0"/>
                    <a:lumOff val="0"/>
                    <a:alphaOff val="0"/>
                  </a:sysClr>
                </a:solidFill>
                <a:effectLst/>
                <a:uLnTx/>
                <a:uFillTx/>
                <a:latin typeface="华文细黑" panose="02010600040101010101" pitchFamily="2" charset="-122"/>
                <a:ea typeface="华文细黑" panose="02010600040101010101" pitchFamily="2" charset="-122"/>
                <a:cs typeface="+mn-cs"/>
              </a:endParaRPr>
            </a:p>
          </p:txBody>
        </p:sp>
      </p:grpSp>
      <p:grpSp>
        <p:nvGrpSpPr>
          <p:cNvPr id="11" name="组合 10"/>
          <p:cNvGrpSpPr/>
          <p:nvPr/>
        </p:nvGrpSpPr>
        <p:grpSpPr>
          <a:xfrm>
            <a:off x="3492506" y="2117779"/>
            <a:ext cx="2489906" cy="633600"/>
            <a:chOff x="2841046" y="59346"/>
            <a:chExt cx="2489906" cy="633600"/>
          </a:xfrm>
        </p:grpSpPr>
        <p:sp>
          <p:nvSpPr>
            <p:cNvPr id="15" name="矩形 14"/>
            <p:cNvSpPr/>
            <p:nvPr/>
          </p:nvSpPr>
          <p:spPr>
            <a:xfrm>
              <a:off x="2841046" y="59346"/>
              <a:ext cx="2489906" cy="633600"/>
            </a:xfrm>
            <a:prstGeom prst="rect">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p:spPr>
          <p:txBody>
            <a:bodyPr/>
            <a:lstStyle/>
            <a:p>
              <a:endParaRPr lang="zh-CN" altLang="en-US"/>
            </a:p>
          </p:txBody>
        </p:sp>
        <p:sp>
          <p:nvSpPr>
            <p:cNvPr id="16" name="矩形 15"/>
            <p:cNvSpPr/>
            <p:nvPr/>
          </p:nvSpPr>
          <p:spPr>
            <a:xfrm>
              <a:off x="2841046" y="59346"/>
              <a:ext cx="2489906" cy="633600"/>
            </a:xfrm>
            <a:prstGeom prst="rect">
              <a:avLst/>
            </a:prstGeom>
            <a:noFill/>
            <a:ln>
              <a:noFill/>
            </a:ln>
            <a:effectLst/>
          </p:spPr>
          <p:txBody>
            <a:bodyPr spcFirstLastPara="0" vert="horz" wrap="square" lIns="156464" tIns="89408" rIns="156464" bIns="89408"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zh-CN" altLang="en-US" sz="2200" b="0" i="0" u="none" strike="noStrike" kern="1200" cap="none" spc="0" normalizeH="0" baseline="0" noProof="0" dirty="0" smtClean="0">
                  <a:ln>
                    <a:noFill/>
                  </a:ln>
                  <a:solidFill>
                    <a:sysClr val="window" lastClr="FFFFFF"/>
                  </a:solidFill>
                  <a:effectLst/>
                  <a:uLnTx/>
                  <a:uFillTx/>
                  <a:latin typeface="华文细黑" panose="02010600040101010101" pitchFamily="2" charset="-122"/>
                  <a:ea typeface="华文细黑" panose="02010600040101010101" pitchFamily="2" charset="-122"/>
                  <a:cs typeface="+mn-cs"/>
                </a:rPr>
                <a:t>工具</a:t>
              </a:r>
              <a:endParaRPr kumimoji="0" lang="zh-CN" altLang="en-US" sz="2200" b="0" i="0" u="none" strike="noStrike" kern="1200" cap="none" spc="0" normalizeH="0" baseline="0" noProof="0" dirty="0">
                <a:ln>
                  <a:noFill/>
                </a:ln>
                <a:solidFill>
                  <a:sysClr val="window" lastClr="FFFFFF"/>
                </a:solidFill>
                <a:effectLst/>
                <a:uLnTx/>
                <a:uFillTx/>
                <a:latin typeface="华文细黑" panose="02010600040101010101" pitchFamily="2" charset="-122"/>
                <a:ea typeface="华文细黑" panose="02010600040101010101" pitchFamily="2" charset="-122"/>
                <a:cs typeface="+mn-cs"/>
              </a:endParaRPr>
            </a:p>
          </p:txBody>
        </p:sp>
      </p:grpSp>
      <p:grpSp>
        <p:nvGrpSpPr>
          <p:cNvPr id="12" name="组合 11"/>
          <p:cNvGrpSpPr/>
          <p:nvPr/>
        </p:nvGrpSpPr>
        <p:grpSpPr>
          <a:xfrm>
            <a:off x="3492506" y="2751379"/>
            <a:ext cx="2489906" cy="2420317"/>
            <a:chOff x="2841046" y="692946"/>
            <a:chExt cx="2489906" cy="2420317"/>
          </a:xfrm>
        </p:grpSpPr>
        <p:sp>
          <p:nvSpPr>
            <p:cNvPr id="13" name="矩形 12"/>
            <p:cNvSpPr/>
            <p:nvPr/>
          </p:nvSpPr>
          <p:spPr>
            <a:xfrm>
              <a:off x="2841046" y="692946"/>
              <a:ext cx="2489906" cy="2420317"/>
            </a:xfrm>
            <a:prstGeom prst="rect">
              <a:avLst/>
            </a:prstGeom>
            <a:solidFill>
              <a:srgbClr val="4F81BD">
                <a:alpha val="90000"/>
                <a:tint val="40000"/>
                <a:hueOff val="0"/>
                <a:satOff val="0"/>
                <a:lumOff val="0"/>
                <a:alphaOff val="0"/>
              </a:srgbClr>
            </a:solidFill>
            <a:ln w="25400" cap="flat" cmpd="sng" algn="ctr">
              <a:solidFill>
                <a:srgbClr val="4F81BD">
                  <a:alpha val="90000"/>
                  <a:tint val="40000"/>
                  <a:hueOff val="0"/>
                  <a:satOff val="0"/>
                  <a:lumOff val="0"/>
                  <a:alphaOff val="0"/>
                </a:srgbClr>
              </a:solidFill>
              <a:prstDash val="solid"/>
            </a:ln>
            <a:effectLst/>
          </p:spPr>
          <p:txBody>
            <a:bodyPr/>
            <a:lstStyle/>
            <a:p>
              <a:endParaRPr lang="zh-CN" altLang="en-US"/>
            </a:p>
          </p:txBody>
        </p:sp>
        <p:sp>
          <p:nvSpPr>
            <p:cNvPr id="14" name="矩形 13"/>
            <p:cNvSpPr/>
            <p:nvPr/>
          </p:nvSpPr>
          <p:spPr>
            <a:xfrm>
              <a:off x="2841046" y="692946"/>
              <a:ext cx="2489906" cy="2420317"/>
            </a:xfrm>
            <a:prstGeom prst="rect">
              <a:avLst/>
            </a:prstGeom>
            <a:noFill/>
            <a:ln>
              <a:noFill/>
            </a:ln>
            <a:effectLst/>
          </p:spPr>
          <p:txBody>
            <a:bodyPr spcFirstLastPara="0" vert="horz" wrap="square" lIns="117348" tIns="117348" rIns="156464" bIns="176022" numCol="1" spcCol="1270" anchor="t" anchorCtr="0">
              <a:noAutofit/>
            </a:bodyPr>
            <a:lstStyle/>
            <a:p>
              <a:pPr marL="228600" marR="0" lvl="1" indent="-228600" algn="l" defTabSz="977900" eaLnBrk="1" fontAlgn="auto" latinLnBrk="0" hangingPunct="1">
                <a:lnSpc>
                  <a:spcPct val="90000"/>
                </a:lnSpc>
                <a:spcBef>
                  <a:spcPct val="0"/>
                </a:spcBef>
                <a:spcAft>
                  <a:spcPct val="15000"/>
                </a:spcAft>
                <a:buClrTx/>
                <a:buSzTx/>
                <a:buFontTx/>
                <a:buChar char="••"/>
                <a:tabLst/>
                <a:defRPr/>
              </a:pPr>
              <a:r>
                <a:rPr kumimoji="0" lang="zh-CN" altLang="zh-CN" sz="2200" b="0" i="0" u="none" strike="noStrike" kern="1200" cap="none" spc="0" normalizeH="0" baseline="0" noProof="0" dirty="0" smtClean="0">
                  <a:ln>
                    <a:noFill/>
                  </a:ln>
                  <a:solidFill>
                    <a:sysClr val="windowText" lastClr="000000">
                      <a:hueOff val="0"/>
                      <a:satOff val="0"/>
                      <a:lumOff val="0"/>
                      <a:alphaOff val="0"/>
                    </a:sysClr>
                  </a:solidFill>
                  <a:effectLst/>
                  <a:uLnTx/>
                  <a:uFillTx/>
                  <a:latin typeface="华文细黑" panose="02010600040101010101" pitchFamily="2" charset="-122"/>
                  <a:ea typeface="华文细黑" panose="02010600040101010101" pitchFamily="2" charset="-122"/>
                  <a:cs typeface="+mn-cs"/>
                </a:rPr>
                <a:t>为运用方法而提供的自动的或半自动的软件工程支撑环境</a:t>
              </a:r>
              <a:endParaRPr kumimoji="0" lang="zh-CN" altLang="en-US" sz="2200" b="0" i="0" u="none" strike="noStrike" kern="1200" cap="none" spc="0" normalizeH="0" baseline="0" noProof="0" dirty="0">
                <a:ln>
                  <a:noFill/>
                </a:ln>
                <a:solidFill>
                  <a:sysClr val="windowText" lastClr="000000">
                    <a:hueOff val="0"/>
                    <a:satOff val="0"/>
                    <a:lumOff val="0"/>
                    <a:alphaOff val="0"/>
                  </a:sysClr>
                </a:solidFill>
                <a:effectLst/>
                <a:uLnTx/>
                <a:uFillTx/>
                <a:latin typeface="华文细黑" panose="02010600040101010101" pitchFamily="2" charset="-122"/>
                <a:ea typeface="华文细黑" panose="02010600040101010101" pitchFamily="2" charset="-122"/>
                <a:cs typeface="+mn-cs"/>
              </a:endParaRPr>
            </a:p>
          </p:txBody>
        </p:sp>
      </p:grpSp>
      <p:grpSp>
        <p:nvGrpSpPr>
          <p:cNvPr id="17" name="组合 16"/>
          <p:cNvGrpSpPr/>
          <p:nvPr/>
        </p:nvGrpSpPr>
        <p:grpSpPr>
          <a:xfrm>
            <a:off x="6148623" y="2117779"/>
            <a:ext cx="2489906" cy="633600"/>
            <a:chOff x="5679539" y="59346"/>
            <a:chExt cx="2489906" cy="633600"/>
          </a:xfrm>
        </p:grpSpPr>
        <p:sp>
          <p:nvSpPr>
            <p:cNvPr id="21" name="矩形 20"/>
            <p:cNvSpPr/>
            <p:nvPr/>
          </p:nvSpPr>
          <p:spPr>
            <a:xfrm>
              <a:off x="5679539" y="59346"/>
              <a:ext cx="2489906" cy="633600"/>
            </a:xfrm>
            <a:prstGeom prst="rect">
              <a:avLst/>
            </a:prstGeom>
            <a:solidFill>
              <a:srgbClr val="4F81BD">
                <a:hueOff val="0"/>
                <a:satOff val="0"/>
                <a:lumOff val="0"/>
                <a:alphaOff val="0"/>
              </a:srgbClr>
            </a:solidFill>
            <a:ln w="25400" cap="flat" cmpd="sng" algn="ctr">
              <a:solidFill>
                <a:srgbClr val="4F81BD">
                  <a:hueOff val="0"/>
                  <a:satOff val="0"/>
                  <a:lumOff val="0"/>
                  <a:alphaOff val="0"/>
                </a:srgbClr>
              </a:solidFill>
              <a:prstDash val="solid"/>
            </a:ln>
            <a:effectLst/>
          </p:spPr>
          <p:txBody>
            <a:bodyPr/>
            <a:lstStyle/>
            <a:p>
              <a:endParaRPr lang="zh-CN" altLang="en-US"/>
            </a:p>
          </p:txBody>
        </p:sp>
        <p:sp>
          <p:nvSpPr>
            <p:cNvPr id="22" name="矩形 21"/>
            <p:cNvSpPr/>
            <p:nvPr/>
          </p:nvSpPr>
          <p:spPr>
            <a:xfrm>
              <a:off x="5679539" y="59346"/>
              <a:ext cx="2489906" cy="633600"/>
            </a:xfrm>
            <a:prstGeom prst="rect">
              <a:avLst/>
            </a:prstGeom>
            <a:noFill/>
            <a:ln>
              <a:noFill/>
            </a:ln>
            <a:effectLst/>
          </p:spPr>
          <p:txBody>
            <a:bodyPr spcFirstLastPara="0" vert="horz" wrap="square" lIns="156464" tIns="89408" rIns="156464" bIns="89408"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zh-CN" altLang="en-US" sz="2200" b="0" i="0" u="none" strike="noStrike" kern="1200" cap="none" spc="0" normalizeH="0" baseline="0" noProof="0" dirty="0" smtClean="0">
                  <a:ln>
                    <a:noFill/>
                  </a:ln>
                  <a:solidFill>
                    <a:sysClr val="window" lastClr="FFFFFF"/>
                  </a:solidFill>
                  <a:effectLst/>
                  <a:uLnTx/>
                  <a:uFillTx/>
                  <a:latin typeface="华文细黑" panose="02010600040101010101" pitchFamily="2" charset="-122"/>
                  <a:ea typeface="华文细黑" panose="02010600040101010101" pitchFamily="2" charset="-122"/>
                  <a:cs typeface="+mn-cs"/>
                </a:rPr>
                <a:t>过程</a:t>
              </a:r>
              <a:endParaRPr kumimoji="0" lang="zh-CN" altLang="en-US" sz="2200" b="0" i="0" u="none" strike="noStrike" kern="1200" cap="none" spc="0" normalizeH="0" baseline="0" noProof="0" dirty="0">
                <a:ln>
                  <a:noFill/>
                </a:ln>
                <a:solidFill>
                  <a:sysClr val="window" lastClr="FFFFFF"/>
                </a:solidFill>
                <a:effectLst/>
                <a:uLnTx/>
                <a:uFillTx/>
                <a:latin typeface="华文细黑" panose="02010600040101010101" pitchFamily="2" charset="-122"/>
                <a:ea typeface="华文细黑" panose="02010600040101010101" pitchFamily="2" charset="-122"/>
                <a:cs typeface="+mn-cs"/>
              </a:endParaRPr>
            </a:p>
          </p:txBody>
        </p:sp>
      </p:grpSp>
      <p:grpSp>
        <p:nvGrpSpPr>
          <p:cNvPr id="18" name="组合 17"/>
          <p:cNvGrpSpPr/>
          <p:nvPr/>
        </p:nvGrpSpPr>
        <p:grpSpPr>
          <a:xfrm>
            <a:off x="6148623" y="2751379"/>
            <a:ext cx="2489906" cy="2420317"/>
            <a:chOff x="5679539" y="692946"/>
            <a:chExt cx="2489906" cy="2420317"/>
          </a:xfrm>
        </p:grpSpPr>
        <p:sp>
          <p:nvSpPr>
            <p:cNvPr id="19" name="矩形 18"/>
            <p:cNvSpPr/>
            <p:nvPr/>
          </p:nvSpPr>
          <p:spPr>
            <a:xfrm>
              <a:off x="5679539" y="692946"/>
              <a:ext cx="2489906" cy="2420317"/>
            </a:xfrm>
            <a:prstGeom prst="rect">
              <a:avLst/>
            </a:prstGeom>
            <a:solidFill>
              <a:srgbClr val="4F81BD">
                <a:alpha val="90000"/>
                <a:tint val="40000"/>
                <a:hueOff val="0"/>
                <a:satOff val="0"/>
                <a:lumOff val="0"/>
                <a:alphaOff val="0"/>
              </a:srgbClr>
            </a:solidFill>
            <a:ln w="25400" cap="flat" cmpd="sng" algn="ctr">
              <a:solidFill>
                <a:srgbClr val="4F81BD">
                  <a:alpha val="90000"/>
                  <a:tint val="40000"/>
                  <a:hueOff val="0"/>
                  <a:satOff val="0"/>
                  <a:lumOff val="0"/>
                  <a:alphaOff val="0"/>
                </a:srgbClr>
              </a:solidFill>
              <a:prstDash val="solid"/>
            </a:ln>
            <a:effectLst/>
          </p:spPr>
          <p:txBody>
            <a:bodyPr/>
            <a:lstStyle/>
            <a:p>
              <a:endParaRPr lang="zh-CN" altLang="en-US"/>
            </a:p>
          </p:txBody>
        </p:sp>
        <p:sp>
          <p:nvSpPr>
            <p:cNvPr id="20" name="矩形 19"/>
            <p:cNvSpPr/>
            <p:nvPr/>
          </p:nvSpPr>
          <p:spPr>
            <a:xfrm>
              <a:off x="5679539" y="692946"/>
              <a:ext cx="2489906" cy="2420317"/>
            </a:xfrm>
            <a:prstGeom prst="rect">
              <a:avLst/>
            </a:prstGeom>
            <a:noFill/>
            <a:ln>
              <a:noFill/>
            </a:ln>
            <a:effectLst/>
          </p:spPr>
          <p:txBody>
            <a:bodyPr spcFirstLastPara="0" vert="horz" wrap="square" lIns="117348" tIns="117348" rIns="156464" bIns="176022" numCol="1" spcCol="1270" anchor="t" anchorCtr="0">
              <a:noAutofit/>
            </a:bodyPr>
            <a:lstStyle/>
            <a:p>
              <a:pPr marL="228600" marR="0" lvl="1" indent="-228600" algn="l" defTabSz="977900" eaLnBrk="1" fontAlgn="auto" latinLnBrk="0" hangingPunct="1">
                <a:lnSpc>
                  <a:spcPct val="90000"/>
                </a:lnSpc>
                <a:spcBef>
                  <a:spcPct val="0"/>
                </a:spcBef>
                <a:spcAft>
                  <a:spcPct val="15000"/>
                </a:spcAft>
                <a:buClrTx/>
                <a:buSzTx/>
                <a:buFontTx/>
                <a:buChar char="••"/>
                <a:tabLst/>
                <a:defRPr/>
              </a:pPr>
              <a:r>
                <a:rPr kumimoji="0" lang="zh-CN" altLang="zh-CN" sz="2200" b="0" i="0" u="none" strike="noStrike" kern="1200" cap="none" spc="0" normalizeH="0" baseline="0" noProof="0" dirty="0" smtClean="0">
                  <a:ln>
                    <a:noFill/>
                  </a:ln>
                  <a:solidFill>
                    <a:sysClr val="windowText" lastClr="000000">
                      <a:hueOff val="0"/>
                      <a:satOff val="0"/>
                      <a:lumOff val="0"/>
                      <a:alphaOff val="0"/>
                    </a:sysClr>
                  </a:solidFill>
                  <a:effectLst/>
                  <a:uLnTx/>
                  <a:uFillTx/>
                  <a:latin typeface="华文细黑" panose="02010600040101010101" pitchFamily="2" charset="-122"/>
                  <a:ea typeface="华文细黑" panose="02010600040101010101" pitchFamily="2" charset="-122"/>
                  <a:cs typeface="+mn-cs"/>
                </a:rPr>
                <a:t>为了获得高质量的软件所需要完成的一系列任务的框架，它规定了完成各项任务的工作步骤</a:t>
              </a:r>
              <a:endParaRPr kumimoji="0" lang="zh-CN" altLang="en-US" sz="2200" b="0" i="0" u="none" strike="noStrike" kern="1200" cap="none" spc="0" normalizeH="0" baseline="0" noProof="0" dirty="0">
                <a:ln>
                  <a:noFill/>
                </a:ln>
                <a:solidFill>
                  <a:sysClr val="windowText" lastClr="000000">
                    <a:hueOff val="0"/>
                    <a:satOff val="0"/>
                    <a:lumOff val="0"/>
                    <a:alphaOff val="0"/>
                  </a:sysClr>
                </a:solidFill>
                <a:effectLst/>
                <a:uLnTx/>
                <a:uFillTx/>
                <a:latin typeface="华文细黑" panose="02010600040101010101" pitchFamily="2" charset="-122"/>
                <a:ea typeface="华文细黑" panose="02010600040101010101" pitchFamily="2" charset="-122"/>
                <a:cs typeface="+mn-cs"/>
              </a:endParaRPr>
            </a:p>
          </p:txBody>
        </p:sp>
      </p:grpSp>
    </p:spTree>
    <p:extLst>
      <p:ext uri="{BB962C8B-B14F-4D97-AF65-F5344CB8AC3E}">
        <p14:creationId xmlns:p14="http://schemas.microsoft.com/office/powerpoint/2010/main" val="1452401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软件工程方法学</a:t>
            </a:r>
            <a:endParaRPr lang="zh-CN" altLang="en-US" dirty="0"/>
          </a:p>
        </p:txBody>
      </p:sp>
      <p:sp>
        <p:nvSpPr>
          <p:cNvPr id="3" name="内容占位符 2"/>
          <p:cNvSpPr>
            <a:spLocks noGrp="1"/>
          </p:cNvSpPr>
          <p:nvPr>
            <p:ph idx="1"/>
          </p:nvPr>
        </p:nvSpPr>
        <p:spPr/>
        <p:txBody>
          <a:bodyPr/>
          <a:lstStyle/>
          <a:p>
            <a:r>
              <a:rPr lang="zh-CN" altLang="en-US" dirty="0"/>
              <a:t>传统方法学：也称为生命周期方法学或结构化范型。它采用结构化技术来完成软件开发的各项任务，并使用适当的软件工具或软件工程环境来支持结构化技术的</a:t>
            </a:r>
            <a:r>
              <a:rPr lang="zh-CN" altLang="en-US" dirty="0" smtClean="0"/>
              <a:t>运用</a:t>
            </a:r>
            <a:endParaRPr lang="en-US" altLang="zh-CN" dirty="0" smtClean="0"/>
          </a:p>
          <a:p>
            <a:r>
              <a:rPr lang="zh-CN" altLang="zh-CN" dirty="0">
                <a:solidFill>
                  <a:prstClr val="black"/>
                </a:solidFill>
              </a:rPr>
              <a:t>面向对象方法</a:t>
            </a:r>
            <a:r>
              <a:rPr lang="zh-CN" altLang="en-US" dirty="0"/>
              <a:t>：</a:t>
            </a:r>
            <a:r>
              <a:rPr lang="zh-CN" altLang="zh-CN" dirty="0">
                <a:solidFill>
                  <a:prstClr val="black"/>
                </a:solidFill>
              </a:rPr>
              <a:t>面向对象方法把数据和行为看成是同等重要的，它是一种以数据为主线，把数据和对数据的操作紧密地结合起来的方法</a:t>
            </a:r>
            <a:r>
              <a:rPr lang="zh-CN" altLang="zh-CN" dirty="0" smtClean="0">
                <a:solidFill>
                  <a:prstClr val="black"/>
                </a:solidFill>
              </a:rPr>
              <a:t>。</a:t>
            </a:r>
            <a:endParaRPr lang="en-US" altLang="zh-CN" dirty="0"/>
          </a:p>
          <a:p>
            <a:pPr lvl="1"/>
            <a:endParaRPr lang="zh-CN" altLang="en-US" dirty="0"/>
          </a:p>
        </p:txBody>
      </p:sp>
    </p:spTree>
    <p:extLst>
      <p:ext uri="{BB962C8B-B14F-4D97-AF65-F5344CB8AC3E}">
        <p14:creationId xmlns:p14="http://schemas.microsoft.com/office/powerpoint/2010/main" val="3872889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传统方法学特点</a:t>
            </a:r>
          </a:p>
        </p:txBody>
      </p:sp>
      <p:sp>
        <p:nvSpPr>
          <p:cNvPr id="3" name="内容占位符 2"/>
          <p:cNvSpPr>
            <a:spLocks noGrp="1"/>
          </p:cNvSpPr>
          <p:nvPr>
            <p:ph idx="1"/>
          </p:nvPr>
        </p:nvSpPr>
        <p:spPr/>
        <p:txBody>
          <a:bodyPr/>
          <a:lstStyle/>
          <a:p>
            <a:r>
              <a:rPr lang="zh-CN" altLang="en-US" sz="3200" dirty="0" smtClean="0"/>
              <a:t>传统</a:t>
            </a:r>
            <a:r>
              <a:rPr lang="zh-CN" altLang="en-US" sz="3200" dirty="0"/>
              <a:t>方法学把软件生命周期的全过程依次划分为若干个阶段，然后顺序地完成每个阶段的任务。</a:t>
            </a:r>
          </a:p>
          <a:p>
            <a:r>
              <a:rPr lang="zh-CN" altLang="en-US" sz="3200" dirty="0"/>
              <a:t>每个阶段的开始和结束都有严格标准，对于任何两个相邻的阶段而言，前一阶段的结束标准就是后一阶段的开始标准</a:t>
            </a:r>
            <a:r>
              <a:rPr lang="zh-CN" altLang="en-US" sz="3200" dirty="0" smtClean="0"/>
              <a:t>。</a:t>
            </a:r>
            <a:endParaRPr lang="zh-CN" altLang="en-US" dirty="0"/>
          </a:p>
        </p:txBody>
      </p:sp>
    </p:spTree>
    <p:extLst>
      <p:ext uri="{BB962C8B-B14F-4D97-AF65-F5344CB8AC3E}">
        <p14:creationId xmlns:p14="http://schemas.microsoft.com/office/powerpoint/2010/main" val="3170803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面向对象方法四个要点</a:t>
            </a:r>
          </a:p>
        </p:txBody>
      </p:sp>
      <p:sp>
        <p:nvSpPr>
          <p:cNvPr id="3" name="内容占位符 2"/>
          <p:cNvSpPr>
            <a:spLocks noGrp="1"/>
          </p:cNvSpPr>
          <p:nvPr>
            <p:ph idx="1"/>
          </p:nvPr>
        </p:nvSpPr>
        <p:spPr/>
        <p:txBody>
          <a:bodyPr/>
          <a:lstStyle/>
          <a:p>
            <a:r>
              <a:rPr lang="zh-CN" altLang="en-US" sz="3200" dirty="0"/>
              <a:t>把对象</a:t>
            </a:r>
            <a:r>
              <a:rPr lang="en-US" altLang="zh-CN" sz="3200" dirty="0"/>
              <a:t>(object)</a:t>
            </a:r>
            <a:r>
              <a:rPr lang="zh-CN" altLang="en-US" sz="3200" dirty="0"/>
              <a:t>作为融合了数据及在数据上的操作行为的统一的软件构件。</a:t>
            </a:r>
          </a:p>
          <a:p>
            <a:r>
              <a:rPr lang="zh-CN" altLang="en-US" sz="3200" dirty="0"/>
              <a:t>把所有对象都划分成类</a:t>
            </a:r>
            <a:r>
              <a:rPr lang="en-US" altLang="zh-CN" sz="3200" dirty="0"/>
              <a:t>(class)</a:t>
            </a:r>
            <a:r>
              <a:rPr lang="zh-CN" altLang="en-US" sz="3200" dirty="0"/>
              <a:t>。</a:t>
            </a:r>
          </a:p>
          <a:p>
            <a:r>
              <a:rPr lang="zh-CN" altLang="en-US" sz="3200" dirty="0"/>
              <a:t>按照父类与子类的关系，把若干个相关类组成一个层次结构的系统。</a:t>
            </a:r>
          </a:p>
          <a:p>
            <a:r>
              <a:rPr lang="zh-CN" altLang="en-US" sz="3200" dirty="0"/>
              <a:t>对象彼此间仅能通过发送消息互相联系</a:t>
            </a:r>
            <a:endParaRPr lang="en-US" altLang="zh-CN" sz="3200" dirty="0"/>
          </a:p>
        </p:txBody>
      </p:sp>
    </p:spTree>
    <p:extLst>
      <p:ext uri="{BB962C8B-B14F-4D97-AF65-F5344CB8AC3E}">
        <p14:creationId xmlns:p14="http://schemas.microsoft.com/office/powerpoint/2010/main" val="3334180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面向对象方法学基本原则</a:t>
            </a:r>
          </a:p>
        </p:txBody>
      </p:sp>
      <p:sp>
        <p:nvSpPr>
          <p:cNvPr id="3" name="内容占位符 2"/>
          <p:cNvSpPr>
            <a:spLocks noGrp="1"/>
          </p:cNvSpPr>
          <p:nvPr>
            <p:ph idx="1"/>
          </p:nvPr>
        </p:nvSpPr>
        <p:spPr/>
        <p:txBody>
          <a:bodyPr/>
          <a:lstStyle/>
          <a:p>
            <a:r>
              <a:rPr lang="zh-CN" altLang="en-US" sz="3200" dirty="0" smtClean="0"/>
              <a:t>尽量</a:t>
            </a:r>
            <a:r>
              <a:rPr lang="zh-CN" altLang="en-US" sz="3200" dirty="0"/>
              <a:t>模拟人类习惯的思维方式，使开发软件的方法与过程尽可能接近人类认识世界、解决问题的方法与</a:t>
            </a:r>
            <a:r>
              <a:rPr lang="zh-CN" altLang="en-US" sz="3200" dirty="0" smtClean="0"/>
              <a:t>过程</a:t>
            </a:r>
            <a:endParaRPr lang="en-US" altLang="zh-CN" sz="3200" dirty="0" smtClean="0"/>
          </a:p>
          <a:p>
            <a:r>
              <a:rPr lang="zh-CN" altLang="en-US" sz="3200" dirty="0" smtClean="0"/>
              <a:t>从而</a:t>
            </a:r>
            <a:r>
              <a:rPr lang="zh-CN" altLang="en-US" sz="3200" dirty="0"/>
              <a:t>使描述问题的问题空间</a:t>
            </a:r>
            <a:r>
              <a:rPr lang="en-US" altLang="zh-CN" sz="3200" dirty="0"/>
              <a:t>(</a:t>
            </a:r>
            <a:r>
              <a:rPr lang="zh-CN" altLang="en-US" sz="3200" dirty="0"/>
              <a:t>也称为问题域</a:t>
            </a:r>
            <a:r>
              <a:rPr lang="en-US" altLang="zh-CN" sz="3200" dirty="0"/>
              <a:t>)</a:t>
            </a:r>
            <a:r>
              <a:rPr lang="zh-CN" altLang="en-US" sz="3200" dirty="0"/>
              <a:t>与实现解法的解空间</a:t>
            </a:r>
            <a:r>
              <a:rPr lang="en-US" altLang="zh-CN" sz="3200" dirty="0"/>
              <a:t>(</a:t>
            </a:r>
            <a:r>
              <a:rPr lang="zh-CN" altLang="en-US" sz="3200" dirty="0"/>
              <a:t>也称为求解域</a:t>
            </a:r>
            <a:r>
              <a:rPr lang="en-US" altLang="zh-CN" sz="3200" dirty="0"/>
              <a:t>)</a:t>
            </a:r>
            <a:r>
              <a:rPr lang="zh-CN" altLang="en-US" sz="3200" dirty="0"/>
              <a:t>在结构上尽可能一致。</a:t>
            </a:r>
          </a:p>
        </p:txBody>
      </p:sp>
    </p:spTree>
    <p:extLst>
      <p:ext uri="{BB962C8B-B14F-4D97-AF65-F5344CB8AC3E}">
        <p14:creationId xmlns:p14="http://schemas.microsoft.com/office/powerpoint/2010/main" val="1690957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面向对象方法学优点</a:t>
            </a:r>
          </a:p>
        </p:txBody>
      </p:sp>
      <p:sp>
        <p:nvSpPr>
          <p:cNvPr id="3" name="内容占位符 2"/>
          <p:cNvSpPr>
            <a:spLocks noGrp="1"/>
          </p:cNvSpPr>
          <p:nvPr>
            <p:ph idx="1"/>
          </p:nvPr>
        </p:nvSpPr>
        <p:spPr/>
        <p:txBody>
          <a:bodyPr/>
          <a:lstStyle/>
          <a:p>
            <a:r>
              <a:rPr lang="zh-CN" altLang="en-US" sz="3200" dirty="0" smtClean="0"/>
              <a:t>降低</a:t>
            </a:r>
            <a:r>
              <a:rPr lang="zh-CN" altLang="en-US" sz="3200" dirty="0"/>
              <a:t>了软件产品的复杂性，提高了软件的可理解性，简化了</a:t>
            </a:r>
            <a:r>
              <a:rPr lang="zh-CN" altLang="en-US" sz="3200" dirty="0" smtClean="0"/>
              <a:t>软件开发</a:t>
            </a:r>
            <a:r>
              <a:rPr lang="zh-CN" altLang="en-US" sz="3200" dirty="0"/>
              <a:t>和维护工作。</a:t>
            </a:r>
          </a:p>
          <a:p>
            <a:r>
              <a:rPr lang="zh-CN" altLang="en-US" sz="3200" dirty="0"/>
              <a:t>面向对象方法特有的继承性和多态性，进一步提高了面向对象软件的可重用性。</a:t>
            </a:r>
          </a:p>
        </p:txBody>
      </p:sp>
    </p:spTree>
    <p:extLst>
      <p:ext uri="{BB962C8B-B14F-4D97-AF65-F5344CB8AC3E}">
        <p14:creationId xmlns:p14="http://schemas.microsoft.com/office/powerpoint/2010/main" val="1972465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1.3  </a:t>
            </a:r>
            <a:r>
              <a:rPr lang="zh-CN" altLang="en-US" dirty="0" smtClean="0"/>
              <a:t>软件</a:t>
            </a:r>
            <a:r>
              <a:rPr lang="zh-CN" altLang="en-US" dirty="0"/>
              <a:t>生命周期</a:t>
            </a:r>
          </a:p>
        </p:txBody>
      </p:sp>
      <p:pic>
        <p:nvPicPr>
          <p:cNvPr id="4" name="Picture 4" descr="j0238242"/>
          <p:cNvPicPr>
            <a:picLocks noChangeAspect="1" noChangeArrowheads="1"/>
          </p:cNvPicPr>
          <p:nvPr/>
        </p:nvPicPr>
        <p:blipFill>
          <a:blip r:embed="rId2" cstate="print"/>
          <a:srcRect/>
          <a:stretch>
            <a:fillRect/>
          </a:stretch>
        </p:blipFill>
        <p:spPr bwMode="auto">
          <a:xfrm>
            <a:off x="2916238" y="2708275"/>
            <a:ext cx="3455987" cy="3052763"/>
          </a:xfrm>
          <a:prstGeom prst="rect">
            <a:avLst/>
          </a:prstGeom>
          <a:noFill/>
          <a:ln w="9525">
            <a:noFill/>
            <a:miter lim="800000"/>
            <a:headEnd/>
            <a:tailEnd/>
          </a:ln>
        </p:spPr>
      </p:pic>
    </p:spTree>
    <p:extLst>
      <p:ext uri="{BB962C8B-B14F-4D97-AF65-F5344CB8AC3E}">
        <p14:creationId xmlns:p14="http://schemas.microsoft.com/office/powerpoint/2010/main" val="82980915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软件生命周期三个阶段</a:t>
            </a:r>
            <a:endParaRPr lang="zh-CN" altLang="en-US" dirty="0"/>
          </a:p>
        </p:txBody>
      </p:sp>
      <p:sp>
        <p:nvSpPr>
          <p:cNvPr id="3" name="内容占位符 2"/>
          <p:cNvSpPr>
            <a:spLocks noGrp="1"/>
          </p:cNvSpPr>
          <p:nvPr>
            <p:ph idx="1"/>
          </p:nvPr>
        </p:nvSpPr>
        <p:spPr>
          <a:xfrm>
            <a:off x="609600" y="1494063"/>
            <a:ext cx="8001000" cy="2158027"/>
          </a:xfrm>
        </p:spPr>
        <p:txBody>
          <a:bodyPr/>
          <a:lstStyle/>
          <a:p>
            <a:r>
              <a:rPr lang="zh-CN" altLang="zh-CN" sz="2400" dirty="0">
                <a:solidFill>
                  <a:prstClr val="black"/>
                </a:solidFill>
                <a:latin typeface="华文细黑" panose="02010600040101010101" pitchFamily="2" charset="-122"/>
              </a:rPr>
              <a:t>软件生命周期由</a:t>
            </a:r>
            <a:r>
              <a:rPr lang="zh-CN" altLang="zh-CN" sz="2400" dirty="0">
                <a:solidFill>
                  <a:srgbClr val="0000FF"/>
                </a:solidFill>
                <a:latin typeface="华文细黑" panose="02010600040101010101" pitchFamily="2" charset="-122"/>
              </a:rPr>
              <a:t>软件定义、软件开发和运行维护</a:t>
            </a:r>
            <a:r>
              <a:rPr lang="en-US" altLang="zh-CN" sz="2400" dirty="0">
                <a:solidFill>
                  <a:srgbClr val="0000FF"/>
                </a:solidFill>
                <a:latin typeface="华文细黑" panose="02010600040101010101" pitchFamily="2" charset="-122"/>
              </a:rPr>
              <a:t>(</a:t>
            </a:r>
            <a:r>
              <a:rPr lang="zh-CN" altLang="zh-CN" sz="2400" dirty="0">
                <a:solidFill>
                  <a:srgbClr val="0000FF"/>
                </a:solidFill>
                <a:latin typeface="华文细黑" panose="02010600040101010101" pitchFamily="2" charset="-122"/>
              </a:rPr>
              <a:t>也称为软件维护</a:t>
            </a:r>
            <a:r>
              <a:rPr lang="en-US" altLang="zh-CN" sz="2400" dirty="0">
                <a:solidFill>
                  <a:srgbClr val="0000FF"/>
                </a:solidFill>
                <a:latin typeface="华文细黑" panose="02010600040101010101" pitchFamily="2" charset="-122"/>
              </a:rPr>
              <a:t>)</a:t>
            </a:r>
            <a:r>
              <a:rPr lang="en-US" altLang="zh-CN" sz="2400" dirty="0">
                <a:solidFill>
                  <a:prstClr val="black"/>
                </a:solidFill>
                <a:latin typeface="华文细黑" panose="02010600040101010101" pitchFamily="2" charset="-122"/>
              </a:rPr>
              <a:t>3</a:t>
            </a:r>
            <a:r>
              <a:rPr lang="zh-CN" altLang="zh-CN" sz="2400" dirty="0">
                <a:solidFill>
                  <a:prstClr val="black"/>
                </a:solidFill>
                <a:latin typeface="华文细黑" panose="02010600040101010101" pitchFamily="2" charset="-122"/>
              </a:rPr>
              <a:t>个时期组成，每个时期又进一步划分成若干个阶段</a:t>
            </a:r>
            <a:r>
              <a:rPr lang="zh-CN" altLang="en-US" sz="2400" dirty="0">
                <a:solidFill>
                  <a:prstClr val="black"/>
                </a:solidFill>
                <a:latin typeface="华文细黑" panose="02010600040101010101" pitchFamily="2" charset="-122"/>
              </a:rPr>
              <a:t>。</a:t>
            </a:r>
            <a:endParaRPr lang="en-US" altLang="zh-CN" sz="2400" dirty="0">
              <a:solidFill>
                <a:prstClr val="black"/>
              </a:solidFill>
              <a:latin typeface="华文细黑" panose="02010600040101010101" pitchFamily="2" charset="-122"/>
            </a:endParaRPr>
          </a:p>
          <a:p>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l="31940" t="23421" r="17398" b="18124"/>
          <a:stretch>
            <a:fillRect/>
          </a:stretch>
        </p:blipFill>
        <p:spPr bwMode="auto">
          <a:xfrm>
            <a:off x="1684177" y="2540419"/>
            <a:ext cx="5748498" cy="353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3493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教学内容</a:t>
            </a:r>
          </a:p>
        </p:txBody>
      </p:sp>
      <p:sp>
        <p:nvSpPr>
          <p:cNvPr id="5" name="矩形 4"/>
          <p:cNvSpPr/>
          <p:nvPr/>
        </p:nvSpPr>
        <p:spPr>
          <a:xfrm>
            <a:off x="1935475" y="5107664"/>
            <a:ext cx="6726939" cy="505641"/>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13.</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软件项目管理</a:t>
            </a:r>
          </a:p>
        </p:txBody>
      </p:sp>
      <p:sp>
        <p:nvSpPr>
          <p:cNvPr id="6" name="矩形 5"/>
          <p:cNvSpPr/>
          <p:nvPr/>
        </p:nvSpPr>
        <p:spPr>
          <a:xfrm>
            <a:off x="1935475" y="2510614"/>
            <a:ext cx="2098331" cy="499031"/>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2.</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可行性分析</a:t>
            </a:r>
          </a:p>
        </p:txBody>
      </p:sp>
      <p:sp>
        <p:nvSpPr>
          <p:cNvPr id="7" name="矩形 6"/>
          <p:cNvSpPr/>
          <p:nvPr/>
        </p:nvSpPr>
        <p:spPr>
          <a:xfrm>
            <a:off x="4438755" y="2510614"/>
            <a:ext cx="1850571" cy="481926"/>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3.</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需求分析</a:t>
            </a:r>
          </a:p>
        </p:txBody>
      </p:sp>
      <p:sp>
        <p:nvSpPr>
          <p:cNvPr id="8" name="矩形 7"/>
          <p:cNvSpPr/>
          <p:nvPr/>
        </p:nvSpPr>
        <p:spPr>
          <a:xfrm>
            <a:off x="6705597" y="2510614"/>
            <a:ext cx="1956816" cy="481926"/>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5.</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总体设计</a:t>
            </a:r>
          </a:p>
        </p:txBody>
      </p:sp>
      <p:sp>
        <p:nvSpPr>
          <p:cNvPr id="9" name="矩形 8"/>
          <p:cNvSpPr/>
          <p:nvPr/>
        </p:nvSpPr>
        <p:spPr>
          <a:xfrm>
            <a:off x="1935475" y="3122253"/>
            <a:ext cx="2098331" cy="481926"/>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6.</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详细设计</a:t>
            </a:r>
          </a:p>
        </p:txBody>
      </p:sp>
      <p:sp>
        <p:nvSpPr>
          <p:cNvPr id="10" name="矩形 9"/>
          <p:cNvSpPr/>
          <p:nvPr/>
        </p:nvSpPr>
        <p:spPr>
          <a:xfrm>
            <a:off x="4438755" y="3122253"/>
            <a:ext cx="1850572" cy="474306"/>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7.</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实现</a:t>
            </a:r>
          </a:p>
        </p:txBody>
      </p:sp>
      <p:sp>
        <p:nvSpPr>
          <p:cNvPr id="11" name="矩形 10"/>
          <p:cNvSpPr/>
          <p:nvPr/>
        </p:nvSpPr>
        <p:spPr>
          <a:xfrm>
            <a:off x="6705597" y="3122253"/>
            <a:ext cx="1956816" cy="474306"/>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8.</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维护</a:t>
            </a:r>
          </a:p>
        </p:txBody>
      </p:sp>
      <p:sp>
        <p:nvSpPr>
          <p:cNvPr id="12" name="矩形 11"/>
          <p:cNvSpPr/>
          <p:nvPr/>
        </p:nvSpPr>
        <p:spPr>
          <a:xfrm>
            <a:off x="1935476" y="3884951"/>
            <a:ext cx="3287488" cy="434340"/>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9.</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面向对象方法学引论</a:t>
            </a:r>
          </a:p>
        </p:txBody>
      </p:sp>
      <p:sp>
        <p:nvSpPr>
          <p:cNvPr id="13" name="矩形 12"/>
          <p:cNvSpPr/>
          <p:nvPr/>
        </p:nvSpPr>
        <p:spPr>
          <a:xfrm>
            <a:off x="5567986" y="3884951"/>
            <a:ext cx="3094427" cy="434340"/>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10.</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面向对象分析</a:t>
            </a:r>
          </a:p>
        </p:txBody>
      </p:sp>
      <p:sp>
        <p:nvSpPr>
          <p:cNvPr id="14" name="矩形 13"/>
          <p:cNvSpPr/>
          <p:nvPr/>
        </p:nvSpPr>
        <p:spPr>
          <a:xfrm>
            <a:off x="1935475" y="4376489"/>
            <a:ext cx="3287487" cy="426720"/>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11.</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面向对象设计</a:t>
            </a:r>
          </a:p>
        </p:txBody>
      </p:sp>
      <p:sp>
        <p:nvSpPr>
          <p:cNvPr id="15" name="矩形 14"/>
          <p:cNvSpPr/>
          <p:nvPr/>
        </p:nvSpPr>
        <p:spPr>
          <a:xfrm>
            <a:off x="5567986" y="4376489"/>
            <a:ext cx="3094427" cy="426720"/>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12.</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面向对象实现</a:t>
            </a:r>
          </a:p>
        </p:txBody>
      </p:sp>
      <p:sp>
        <p:nvSpPr>
          <p:cNvPr id="16" name="矩形 15"/>
          <p:cNvSpPr/>
          <p:nvPr/>
        </p:nvSpPr>
        <p:spPr>
          <a:xfrm>
            <a:off x="1935477" y="1628668"/>
            <a:ext cx="6726936" cy="499031"/>
          </a:xfrm>
          <a:prstGeom prst="rect">
            <a:avLst/>
          </a:prstGeom>
          <a:no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1.</a:t>
            </a:r>
            <a:r>
              <a:rPr kumimoji="0" lang="zh-CN" altLang="en-US" sz="240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cs typeface="+mn-cs"/>
              </a:rPr>
              <a:t>软件工程学概述</a:t>
            </a:r>
          </a:p>
        </p:txBody>
      </p:sp>
      <p:sp>
        <p:nvSpPr>
          <p:cNvPr id="17" name="文本框 16"/>
          <p:cNvSpPr txBox="1"/>
          <p:nvPr/>
        </p:nvSpPr>
        <p:spPr>
          <a:xfrm>
            <a:off x="236539" y="1642368"/>
            <a:ext cx="1692000" cy="461665"/>
          </a:xfrm>
          <a:prstGeom prst="rect">
            <a:avLst/>
          </a:prstGeom>
          <a:noFill/>
        </p:spPr>
        <p:txBody>
          <a:bodyPr wrap="square" rtlCol="0">
            <a:spAutoFit/>
          </a:bodyPr>
          <a:lstStyle/>
          <a:p>
            <a:r>
              <a:rPr lang="zh-CN" altLang="en-US" sz="2400" dirty="0" smtClean="0">
                <a:solidFill>
                  <a:srgbClr val="0000FF"/>
                </a:solidFill>
                <a:latin typeface="华文细黑" panose="02010600040101010101" pitchFamily="2" charset="-122"/>
                <a:ea typeface="华文细黑" panose="02010600040101010101" pitchFamily="2" charset="-122"/>
              </a:rPr>
              <a:t>内容概述</a:t>
            </a:r>
            <a:endParaRPr lang="zh-CN" altLang="en-US" sz="2400" dirty="0">
              <a:solidFill>
                <a:srgbClr val="0000FF"/>
              </a:solidFill>
              <a:latin typeface="华文细黑" panose="02010600040101010101" pitchFamily="2" charset="-122"/>
              <a:ea typeface="华文细黑" panose="02010600040101010101" pitchFamily="2" charset="-122"/>
            </a:endParaRPr>
          </a:p>
        </p:txBody>
      </p:sp>
      <p:sp>
        <p:nvSpPr>
          <p:cNvPr id="18" name="文本框 17"/>
          <p:cNvSpPr txBox="1"/>
          <p:nvPr/>
        </p:nvSpPr>
        <p:spPr>
          <a:xfrm>
            <a:off x="236539" y="2631493"/>
            <a:ext cx="1692000" cy="830997"/>
          </a:xfrm>
          <a:prstGeom prst="rect">
            <a:avLst/>
          </a:prstGeom>
          <a:noFill/>
        </p:spPr>
        <p:txBody>
          <a:bodyPr wrap="square" rtlCol="0">
            <a:spAutoFit/>
          </a:bodyPr>
          <a:lstStyle/>
          <a:p>
            <a:r>
              <a:rPr lang="zh-CN" altLang="en-US" sz="2400" dirty="0" smtClean="0">
                <a:solidFill>
                  <a:srgbClr val="0000FF"/>
                </a:solidFill>
                <a:latin typeface="华文细黑" panose="02010600040101010101" pitchFamily="2" charset="-122"/>
                <a:ea typeface="华文细黑" panose="02010600040101010101" pitchFamily="2" charset="-122"/>
              </a:rPr>
              <a:t>结构化方法学</a:t>
            </a:r>
            <a:endParaRPr lang="zh-CN" altLang="en-US" sz="2400" dirty="0">
              <a:solidFill>
                <a:srgbClr val="0000FF"/>
              </a:solidFill>
              <a:latin typeface="华文细黑" panose="02010600040101010101" pitchFamily="2" charset="-122"/>
              <a:ea typeface="华文细黑" panose="02010600040101010101" pitchFamily="2" charset="-122"/>
            </a:endParaRPr>
          </a:p>
        </p:txBody>
      </p:sp>
      <p:sp>
        <p:nvSpPr>
          <p:cNvPr id="19" name="文本框 18"/>
          <p:cNvSpPr txBox="1"/>
          <p:nvPr/>
        </p:nvSpPr>
        <p:spPr>
          <a:xfrm>
            <a:off x="236539" y="3943518"/>
            <a:ext cx="1692000" cy="830997"/>
          </a:xfrm>
          <a:prstGeom prst="rect">
            <a:avLst/>
          </a:prstGeom>
          <a:noFill/>
        </p:spPr>
        <p:txBody>
          <a:bodyPr wrap="square" rtlCol="0">
            <a:spAutoFit/>
          </a:bodyPr>
          <a:lstStyle/>
          <a:p>
            <a:r>
              <a:rPr lang="zh-CN" altLang="en-US" sz="2400" dirty="0" smtClean="0">
                <a:solidFill>
                  <a:srgbClr val="0000FF"/>
                </a:solidFill>
                <a:latin typeface="华文细黑" panose="02010600040101010101" pitchFamily="2" charset="-122"/>
                <a:ea typeface="华文细黑" panose="02010600040101010101" pitchFamily="2" charset="-122"/>
              </a:rPr>
              <a:t>面向对象方法学</a:t>
            </a:r>
            <a:endParaRPr lang="zh-CN" altLang="en-US" sz="2400" dirty="0">
              <a:solidFill>
                <a:srgbClr val="0000FF"/>
              </a:solidFill>
              <a:latin typeface="华文细黑" panose="02010600040101010101" pitchFamily="2" charset="-122"/>
              <a:ea typeface="华文细黑" panose="02010600040101010101" pitchFamily="2" charset="-122"/>
            </a:endParaRPr>
          </a:p>
        </p:txBody>
      </p:sp>
      <p:sp>
        <p:nvSpPr>
          <p:cNvPr id="20" name="文本框 19"/>
          <p:cNvSpPr txBox="1"/>
          <p:nvPr/>
        </p:nvSpPr>
        <p:spPr>
          <a:xfrm>
            <a:off x="236539" y="5113854"/>
            <a:ext cx="1692000" cy="461665"/>
          </a:xfrm>
          <a:prstGeom prst="rect">
            <a:avLst/>
          </a:prstGeom>
          <a:noFill/>
        </p:spPr>
        <p:txBody>
          <a:bodyPr wrap="square" rtlCol="0">
            <a:spAutoFit/>
          </a:bodyPr>
          <a:lstStyle/>
          <a:p>
            <a:r>
              <a:rPr lang="zh-CN" altLang="en-US" sz="2400" dirty="0" smtClean="0">
                <a:solidFill>
                  <a:srgbClr val="0000FF"/>
                </a:solidFill>
                <a:latin typeface="华文细黑" panose="02010600040101010101" pitchFamily="2" charset="-122"/>
                <a:ea typeface="华文细黑" panose="02010600040101010101" pitchFamily="2" charset="-122"/>
              </a:rPr>
              <a:t>项目管理</a:t>
            </a:r>
            <a:endParaRPr lang="zh-CN" altLang="en-US" sz="2400" dirty="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652207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randombar(horizontal)">
                                      <p:cBhvr>
                                        <p:cTn id="30" dur="500"/>
                                        <p:tgtEl>
                                          <p:spTgt spid="11"/>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randombar(horizontal)">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randombar(horizontal)">
                                      <p:cBhvr>
                                        <p:cTn id="38" dur="500"/>
                                        <p:tgtEl>
                                          <p:spTgt spid="12"/>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randombar(horizontal)">
                                      <p:cBhvr>
                                        <p:cTn id="41" dur="500"/>
                                        <p:tgtEl>
                                          <p:spTgt spid="1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randombar(horizontal)">
                                      <p:cBhvr>
                                        <p:cTn id="44" dur="500"/>
                                        <p:tgtEl>
                                          <p:spTgt spid="1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randombar(horizontal)">
                                      <p:cBhvr>
                                        <p:cTn id="47" dur="500"/>
                                        <p:tgtEl>
                                          <p:spTgt spid="15"/>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randombar(horizontal)">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randombar(horizontal)">
                                      <p:cBhvr>
                                        <p:cTn id="55" dur="500"/>
                                        <p:tgtEl>
                                          <p:spTgt spid="5"/>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randombar(horizontal)">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软件生命周期每个阶段的基本任务</a:t>
            </a:r>
            <a:endParaRPr lang="zh-CN" altLang="en-US" dirty="0"/>
          </a:p>
        </p:txBody>
      </p:sp>
      <p:grpSp>
        <p:nvGrpSpPr>
          <p:cNvPr id="6" name="组合 5"/>
          <p:cNvGrpSpPr/>
          <p:nvPr/>
        </p:nvGrpSpPr>
        <p:grpSpPr>
          <a:xfrm>
            <a:off x="852118" y="2488211"/>
            <a:ext cx="2060098" cy="2060098"/>
            <a:chOff x="2053" y="490006"/>
            <a:chExt cx="2060098" cy="2060098"/>
          </a:xfrm>
        </p:grpSpPr>
        <p:sp>
          <p:nvSpPr>
            <p:cNvPr id="16" name="椭圆 15"/>
            <p:cNvSpPr/>
            <p:nvPr/>
          </p:nvSpPr>
          <p:spPr>
            <a:xfrm>
              <a:off x="2053" y="490006"/>
              <a:ext cx="2060098" cy="2060098"/>
            </a:xfrm>
            <a:prstGeom prst="ellipse">
              <a:avLst/>
            </a:prstGeom>
            <a:solidFill>
              <a:srgbClr val="4F81BD">
                <a:alpha val="50000"/>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a:lstStyle/>
            <a:p>
              <a:endParaRPr lang="zh-CN" altLang="en-US"/>
            </a:p>
          </p:txBody>
        </p:sp>
        <p:sp>
          <p:nvSpPr>
            <p:cNvPr id="17" name="椭圆 4"/>
            <p:cNvSpPr/>
            <p:nvPr/>
          </p:nvSpPr>
          <p:spPr>
            <a:xfrm>
              <a:off x="303747" y="791700"/>
              <a:ext cx="1456710" cy="1456710"/>
            </a:xfrm>
            <a:prstGeom prst="rect">
              <a:avLst/>
            </a:prstGeom>
            <a:noFill/>
            <a:ln>
              <a:noFill/>
            </a:ln>
            <a:effectLst/>
          </p:spPr>
          <p:txBody>
            <a:bodyPr spcFirstLastPara="0" vert="horz" wrap="square" lIns="113374" tIns="39370" rIns="113374" bIns="39370"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smtClean="0">
                  <a:ln>
                    <a:noFill/>
                  </a:ln>
                  <a:solidFill>
                    <a:sysClr val="windowText" lastClr="000000"/>
                  </a:solidFill>
                  <a:effectLst/>
                  <a:uLnTx/>
                  <a:uFillTx/>
                  <a:latin typeface="华文细黑" panose="02010600040101010101" pitchFamily="2" charset="-122"/>
                  <a:ea typeface="华文细黑" panose="02010600040101010101" pitchFamily="2" charset="-122"/>
                </a:rPr>
                <a:t>1. </a:t>
              </a:r>
              <a:r>
                <a:rPr kumimoji="0" lang="zh-CN" altLang="en-US" sz="2800" b="0" i="0" u="none" strike="noStrike" kern="1200" cap="none" spc="0" normalizeH="0" baseline="0" noProof="0" dirty="0" smtClean="0">
                  <a:ln>
                    <a:noFill/>
                  </a:ln>
                  <a:solidFill>
                    <a:sysClr val="windowText" lastClr="000000"/>
                  </a:solidFill>
                  <a:effectLst/>
                  <a:uLnTx/>
                  <a:uFillTx/>
                  <a:latin typeface="华文细黑" panose="02010600040101010101" pitchFamily="2" charset="-122"/>
                  <a:ea typeface="华文细黑" panose="02010600040101010101" pitchFamily="2" charset="-122"/>
                </a:rPr>
                <a:t>问题定义</a:t>
              </a:r>
              <a:endParaRPr kumimoji="0" lang="zh-CN" altLang="en-US" sz="2800" b="0" i="0" u="none" strike="noStrike" kern="1200" cap="none" spc="0" normalizeH="0" baseline="0" noProof="0" dirty="0">
                <a:ln>
                  <a:noFill/>
                </a:ln>
                <a:solidFill>
                  <a:sysClr val="windowText" lastClr="000000"/>
                </a:solidFill>
                <a:effectLst/>
                <a:uLnTx/>
                <a:uFillTx/>
                <a:latin typeface="华文细黑" panose="02010600040101010101" pitchFamily="2" charset="-122"/>
                <a:ea typeface="华文细黑" panose="02010600040101010101" pitchFamily="2" charset="-122"/>
              </a:endParaRPr>
            </a:p>
          </p:txBody>
        </p:sp>
      </p:grpSp>
      <p:grpSp>
        <p:nvGrpSpPr>
          <p:cNvPr id="7" name="组合 6"/>
          <p:cNvGrpSpPr/>
          <p:nvPr/>
        </p:nvGrpSpPr>
        <p:grpSpPr>
          <a:xfrm>
            <a:off x="2500196" y="2488211"/>
            <a:ext cx="2060098" cy="2060098"/>
            <a:chOff x="1650131" y="490006"/>
            <a:chExt cx="2060098" cy="2060098"/>
          </a:xfrm>
        </p:grpSpPr>
        <p:sp>
          <p:nvSpPr>
            <p:cNvPr id="14" name="椭圆 13"/>
            <p:cNvSpPr/>
            <p:nvPr/>
          </p:nvSpPr>
          <p:spPr>
            <a:xfrm>
              <a:off x="1650131" y="490006"/>
              <a:ext cx="2060098" cy="2060098"/>
            </a:xfrm>
            <a:prstGeom prst="ellipse">
              <a:avLst/>
            </a:prstGeom>
            <a:solidFill>
              <a:srgbClr val="4F81BD">
                <a:alpha val="50000"/>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a:lstStyle/>
            <a:p>
              <a:endParaRPr lang="zh-CN" altLang="en-US"/>
            </a:p>
          </p:txBody>
        </p:sp>
        <p:sp>
          <p:nvSpPr>
            <p:cNvPr id="15" name="椭圆 6"/>
            <p:cNvSpPr/>
            <p:nvPr/>
          </p:nvSpPr>
          <p:spPr>
            <a:xfrm>
              <a:off x="1951825" y="791700"/>
              <a:ext cx="1456710" cy="1456710"/>
            </a:xfrm>
            <a:prstGeom prst="rect">
              <a:avLst/>
            </a:prstGeom>
            <a:noFill/>
            <a:ln>
              <a:noFill/>
            </a:ln>
            <a:effectLst/>
          </p:spPr>
          <p:txBody>
            <a:bodyPr spcFirstLastPara="0" vert="horz" wrap="square" lIns="113374" tIns="39370" rIns="113374" bIns="39370"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smtClean="0">
                  <a:ln>
                    <a:noFill/>
                  </a:ln>
                  <a:solidFill>
                    <a:sysClr val="windowText" lastClr="000000"/>
                  </a:solidFill>
                  <a:effectLst/>
                  <a:uLnTx/>
                  <a:uFillTx/>
                  <a:latin typeface="华文细黑" panose="02010600040101010101" pitchFamily="2" charset="-122"/>
                  <a:ea typeface="华文细黑" panose="02010600040101010101" pitchFamily="2" charset="-122"/>
                </a:rPr>
                <a:t>2. </a:t>
              </a:r>
              <a:r>
                <a:rPr kumimoji="0" lang="zh-CN" altLang="en-US" sz="2800" b="0" i="0" u="none" strike="noStrike" kern="1200" cap="none" spc="0" normalizeH="0" baseline="0" noProof="0" dirty="0" smtClean="0">
                  <a:ln>
                    <a:noFill/>
                  </a:ln>
                  <a:solidFill>
                    <a:sysClr val="windowText" lastClr="000000"/>
                  </a:solidFill>
                  <a:effectLst/>
                  <a:uLnTx/>
                  <a:uFillTx/>
                  <a:latin typeface="华文细黑" panose="02010600040101010101" pitchFamily="2" charset="-122"/>
                  <a:ea typeface="华文细黑" panose="02010600040101010101" pitchFamily="2" charset="-122"/>
                </a:rPr>
                <a:t>可行性研究</a:t>
              </a:r>
              <a:endParaRPr kumimoji="0" lang="zh-CN" altLang="en-US" sz="2800" b="0" i="0" u="none" strike="noStrike" kern="1200" cap="none" spc="0" normalizeH="0" baseline="0" noProof="0" dirty="0">
                <a:ln>
                  <a:noFill/>
                </a:ln>
                <a:solidFill>
                  <a:sysClr val="windowText" lastClr="000000"/>
                </a:solidFill>
                <a:effectLst/>
                <a:uLnTx/>
                <a:uFillTx/>
                <a:latin typeface="华文细黑" panose="02010600040101010101" pitchFamily="2" charset="-122"/>
                <a:ea typeface="华文细黑" panose="02010600040101010101" pitchFamily="2" charset="-122"/>
              </a:endParaRPr>
            </a:p>
          </p:txBody>
        </p:sp>
      </p:grpSp>
      <p:grpSp>
        <p:nvGrpSpPr>
          <p:cNvPr id="8" name="组合 7"/>
          <p:cNvGrpSpPr/>
          <p:nvPr/>
        </p:nvGrpSpPr>
        <p:grpSpPr>
          <a:xfrm>
            <a:off x="4148275" y="2488211"/>
            <a:ext cx="2060098" cy="2060098"/>
            <a:chOff x="3298210" y="490006"/>
            <a:chExt cx="2060098" cy="2060098"/>
          </a:xfrm>
        </p:grpSpPr>
        <p:sp>
          <p:nvSpPr>
            <p:cNvPr id="12" name="椭圆 11"/>
            <p:cNvSpPr/>
            <p:nvPr/>
          </p:nvSpPr>
          <p:spPr>
            <a:xfrm>
              <a:off x="3298210" y="490006"/>
              <a:ext cx="2060098" cy="2060098"/>
            </a:xfrm>
            <a:prstGeom prst="ellipse">
              <a:avLst/>
            </a:prstGeom>
            <a:solidFill>
              <a:srgbClr val="4F81BD">
                <a:alpha val="50000"/>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a:lstStyle/>
            <a:p>
              <a:endParaRPr lang="zh-CN" altLang="en-US"/>
            </a:p>
          </p:txBody>
        </p:sp>
        <p:sp>
          <p:nvSpPr>
            <p:cNvPr id="13" name="椭圆 8"/>
            <p:cNvSpPr/>
            <p:nvPr/>
          </p:nvSpPr>
          <p:spPr>
            <a:xfrm>
              <a:off x="3599904" y="791700"/>
              <a:ext cx="1456710" cy="1456710"/>
            </a:xfrm>
            <a:prstGeom prst="rect">
              <a:avLst/>
            </a:prstGeom>
            <a:noFill/>
            <a:ln>
              <a:noFill/>
            </a:ln>
            <a:effectLst/>
          </p:spPr>
          <p:txBody>
            <a:bodyPr spcFirstLastPara="0" vert="horz" wrap="square" lIns="113374" tIns="39370" rIns="113374" bIns="39370"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smtClean="0">
                  <a:ln>
                    <a:noFill/>
                  </a:ln>
                  <a:solidFill>
                    <a:sysClr val="windowText" lastClr="000000"/>
                  </a:solidFill>
                  <a:effectLst/>
                  <a:uLnTx/>
                  <a:uFillTx/>
                  <a:latin typeface="华文细黑" panose="02010600040101010101" pitchFamily="2" charset="-122"/>
                  <a:ea typeface="华文细黑" panose="02010600040101010101" pitchFamily="2" charset="-122"/>
                </a:rPr>
                <a:t>3. </a:t>
              </a:r>
              <a:r>
                <a:rPr kumimoji="0" lang="zh-CN" altLang="en-US" sz="2800" b="0" i="0" u="none" strike="noStrike" kern="1200" cap="none" spc="0" normalizeH="0" baseline="0" noProof="0" dirty="0" smtClean="0">
                  <a:ln>
                    <a:noFill/>
                  </a:ln>
                  <a:solidFill>
                    <a:sysClr val="windowText" lastClr="000000"/>
                  </a:solidFill>
                  <a:effectLst/>
                  <a:uLnTx/>
                  <a:uFillTx/>
                  <a:latin typeface="华文细黑" panose="02010600040101010101" pitchFamily="2" charset="-122"/>
                  <a:ea typeface="华文细黑" panose="02010600040101010101" pitchFamily="2" charset="-122"/>
                </a:rPr>
                <a:t>需求分析</a:t>
              </a:r>
              <a:endParaRPr kumimoji="0" lang="zh-CN" altLang="en-US" sz="2800" b="0" i="0" u="none" strike="noStrike" kern="1200" cap="none" spc="0" normalizeH="0" baseline="0" noProof="0" dirty="0">
                <a:ln>
                  <a:noFill/>
                </a:ln>
                <a:solidFill>
                  <a:sysClr val="windowText" lastClr="000000"/>
                </a:solidFill>
                <a:effectLst/>
                <a:uLnTx/>
                <a:uFillTx/>
                <a:latin typeface="华文细黑" panose="02010600040101010101" pitchFamily="2" charset="-122"/>
                <a:ea typeface="华文细黑" panose="02010600040101010101" pitchFamily="2" charset="-122"/>
              </a:endParaRPr>
            </a:p>
          </p:txBody>
        </p:sp>
      </p:grpSp>
      <p:grpSp>
        <p:nvGrpSpPr>
          <p:cNvPr id="9" name="组合 8"/>
          <p:cNvGrpSpPr/>
          <p:nvPr/>
        </p:nvGrpSpPr>
        <p:grpSpPr>
          <a:xfrm>
            <a:off x="5796353" y="2488211"/>
            <a:ext cx="2060098" cy="2060098"/>
            <a:chOff x="4946288" y="490006"/>
            <a:chExt cx="2060098" cy="2060098"/>
          </a:xfrm>
        </p:grpSpPr>
        <p:sp>
          <p:nvSpPr>
            <p:cNvPr id="10" name="椭圆 9"/>
            <p:cNvSpPr/>
            <p:nvPr/>
          </p:nvSpPr>
          <p:spPr>
            <a:xfrm>
              <a:off x="4946288" y="490006"/>
              <a:ext cx="2060098" cy="2060098"/>
            </a:xfrm>
            <a:prstGeom prst="ellipse">
              <a:avLst/>
            </a:prstGeom>
            <a:solidFill>
              <a:srgbClr val="4F81BD">
                <a:alpha val="50000"/>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a:lstStyle/>
            <a:p>
              <a:endParaRPr lang="zh-CN" altLang="en-US"/>
            </a:p>
          </p:txBody>
        </p:sp>
        <p:sp>
          <p:nvSpPr>
            <p:cNvPr id="11" name="椭圆 10"/>
            <p:cNvSpPr/>
            <p:nvPr/>
          </p:nvSpPr>
          <p:spPr>
            <a:xfrm>
              <a:off x="5247982" y="791700"/>
              <a:ext cx="1456710" cy="1456710"/>
            </a:xfrm>
            <a:prstGeom prst="rect">
              <a:avLst/>
            </a:prstGeom>
            <a:noFill/>
            <a:ln>
              <a:noFill/>
            </a:ln>
            <a:effectLst/>
          </p:spPr>
          <p:txBody>
            <a:bodyPr spcFirstLastPara="0" vert="horz" wrap="square" lIns="113374" tIns="39370" rIns="113374" bIns="39370"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smtClean="0">
                  <a:ln>
                    <a:noFill/>
                  </a:ln>
                  <a:solidFill>
                    <a:sysClr val="windowText" lastClr="000000"/>
                  </a:solidFill>
                  <a:effectLst/>
                  <a:uLnTx/>
                  <a:uFillTx/>
                  <a:latin typeface="华文细黑" panose="02010600040101010101" pitchFamily="2" charset="-122"/>
                  <a:ea typeface="华文细黑" panose="02010600040101010101" pitchFamily="2" charset="-122"/>
                </a:rPr>
                <a:t>4. </a:t>
              </a:r>
              <a:r>
                <a:rPr kumimoji="0" lang="zh-CN" altLang="en-US" sz="2800" b="0" i="0" u="none" strike="noStrike" kern="1200" cap="none" spc="0" normalizeH="0" baseline="0" noProof="0" dirty="0" smtClean="0">
                  <a:ln>
                    <a:noFill/>
                  </a:ln>
                  <a:solidFill>
                    <a:sysClr val="windowText" lastClr="000000"/>
                  </a:solidFill>
                  <a:effectLst/>
                  <a:uLnTx/>
                  <a:uFillTx/>
                  <a:latin typeface="华文细黑" panose="02010600040101010101" pitchFamily="2" charset="-122"/>
                  <a:ea typeface="华文细黑" panose="02010600040101010101" pitchFamily="2" charset="-122"/>
                </a:rPr>
                <a:t>总体设计</a:t>
              </a:r>
              <a:endParaRPr kumimoji="0" lang="zh-CN" altLang="en-US" sz="2800" b="0" i="0" u="none" strike="noStrike" kern="1200" cap="none" spc="0" normalizeH="0" baseline="0" noProof="0" dirty="0">
                <a:ln>
                  <a:noFill/>
                </a:ln>
                <a:solidFill>
                  <a:sysClr val="windowText" lastClr="000000"/>
                </a:solidFill>
                <a:effectLst/>
                <a:uLnTx/>
                <a:uFillTx/>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1018297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软件生命周期每个阶段的基本任务</a:t>
            </a:r>
            <a:endParaRPr lang="zh-CN" altLang="en-US" dirty="0"/>
          </a:p>
        </p:txBody>
      </p:sp>
      <p:grpSp>
        <p:nvGrpSpPr>
          <p:cNvPr id="18" name="组合 17"/>
          <p:cNvGrpSpPr/>
          <p:nvPr/>
        </p:nvGrpSpPr>
        <p:grpSpPr>
          <a:xfrm>
            <a:off x="895661" y="2562235"/>
            <a:ext cx="2060098" cy="2060098"/>
            <a:chOff x="2053" y="490006"/>
            <a:chExt cx="2060098" cy="2060098"/>
          </a:xfrm>
          <a:solidFill>
            <a:srgbClr val="A7C0DE"/>
          </a:solidFill>
        </p:grpSpPr>
        <p:sp>
          <p:nvSpPr>
            <p:cNvPr id="28" name="椭圆 27"/>
            <p:cNvSpPr/>
            <p:nvPr/>
          </p:nvSpPr>
          <p:spPr>
            <a:xfrm>
              <a:off x="2053" y="490006"/>
              <a:ext cx="2060098" cy="2060098"/>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p>
          </p:txBody>
        </p:sp>
        <p:sp>
          <p:nvSpPr>
            <p:cNvPr id="29" name="椭圆 4"/>
            <p:cNvSpPr/>
            <p:nvPr/>
          </p:nvSpPr>
          <p:spPr>
            <a:xfrm>
              <a:off x="303747" y="791700"/>
              <a:ext cx="1456710" cy="1456710"/>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13374" tIns="38100" rIns="113374" bIns="38100" numCol="1" spcCol="1270" anchor="ctr" anchorCtr="0">
              <a:noAutofit/>
            </a:bodyPr>
            <a:lstStyle/>
            <a:p>
              <a:pPr lvl="0" algn="ctr" defTabSz="1333500">
                <a:lnSpc>
                  <a:spcPct val="90000"/>
                </a:lnSpc>
                <a:spcBef>
                  <a:spcPct val="0"/>
                </a:spcBef>
                <a:spcAft>
                  <a:spcPct val="35000"/>
                </a:spcAft>
              </a:pPr>
              <a:r>
                <a:rPr lang="en-US" sz="2800" kern="1200" dirty="0" smtClean="0">
                  <a:latin typeface="华文细黑" panose="02010600040101010101" pitchFamily="2" charset="-122"/>
                  <a:ea typeface="华文细黑" panose="02010600040101010101" pitchFamily="2" charset="-122"/>
                </a:rPr>
                <a:t>5. </a:t>
              </a:r>
              <a:r>
                <a:rPr lang="zh-CN" sz="2800" kern="1200" dirty="0" smtClean="0">
                  <a:latin typeface="华文细黑" panose="02010600040101010101" pitchFamily="2" charset="-122"/>
                  <a:ea typeface="华文细黑" panose="02010600040101010101" pitchFamily="2" charset="-122"/>
                </a:rPr>
                <a:t>详细设计</a:t>
              </a:r>
              <a:endParaRPr lang="zh-CN" altLang="en-US" sz="2800" kern="1200" dirty="0">
                <a:latin typeface="华文细黑" panose="02010600040101010101" pitchFamily="2" charset="-122"/>
                <a:ea typeface="华文细黑" panose="02010600040101010101" pitchFamily="2" charset="-122"/>
              </a:endParaRPr>
            </a:p>
          </p:txBody>
        </p:sp>
      </p:grpSp>
      <p:grpSp>
        <p:nvGrpSpPr>
          <p:cNvPr id="19" name="组合 18"/>
          <p:cNvGrpSpPr/>
          <p:nvPr/>
        </p:nvGrpSpPr>
        <p:grpSpPr>
          <a:xfrm>
            <a:off x="2543739" y="2562235"/>
            <a:ext cx="2060098" cy="2060098"/>
            <a:chOff x="1650131" y="490006"/>
            <a:chExt cx="2060098" cy="2060098"/>
          </a:xfrm>
          <a:solidFill>
            <a:srgbClr val="A7C0DE"/>
          </a:solidFill>
        </p:grpSpPr>
        <p:sp>
          <p:nvSpPr>
            <p:cNvPr id="26" name="椭圆 25"/>
            <p:cNvSpPr/>
            <p:nvPr/>
          </p:nvSpPr>
          <p:spPr>
            <a:xfrm>
              <a:off x="1650131" y="490006"/>
              <a:ext cx="2060098" cy="2060098"/>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p>
          </p:txBody>
        </p:sp>
        <p:sp>
          <p:nvSpPr>
            <p:cNvPr id="27" name="椭圆 6"/>
            <p:cNvSpPr/>
            <p:nvPr/>
          </p:nvSpPr>
          <p:spPr>
            <a:xfrm>
              <a:off x="1951825" y="791700"/>
              <a:ext cx="1456710" cy="1456710"/>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13374" tIns="38100" rIns="113374" bIns="38100" numCol="1" spcCol="1270" anchor="ctr" anchorCtr="0">
              <a:noAutofit/>
            </a:bodyPr>
            <a:lstStyle/>
            <a:p>
              <a:pPr lvl="0" algn="ctr" defTabSz="1333500">
                <a:lnSpc>
                  <a:spcPct val="90000"/>
                </a:lnSpc>
                <a:spcBef>
                  <a:spcPct val="0"/>
                </a:spcBef>
                <a:spcAft>
                  <a:spcPct val="35000"/>
                </a:spcAft>
              </a:pPr>
              <a:r>
                <a:rPr lang="en-US" sz="2800" kern="1200" dirty="0" smtClean="0">
                  <a:latin typeface="华文细黑" panose="02010600040101010101" pitchFamily="2" charset="-122"/>
                  <a:ea typeface="华文细黑" panose="02010600040101010101" pitchFamily="2" charset="-122"/>
                </a:rPr>
                <a:t>6. </a:t>
              </a:r>
              <a:r>
                <a:rPr lang="zh-CN" sz="2800" kern="1200" dirty="0" smtClean="0">
                  <a:latin typeface="华文细黑" panose="02010600040101010101" pitchFamily="2" charset="-122"/>
                  <a:ea typeface="华文细黑" panose="02010600040101010101" pitchFamily="2" charset="-122"/>
                </a:rPr>
                <a:t>编码和单元测试</a:t>
              </a:r>
              <a:endParaRPr lang="zh-CN" altLang="en-US" sz="2800" kern="1200" dirty="0">
                <a:latin typeface="华文细黑" panose="02010600040101010101" pitchFamily="2" charset="-122"/>
                <a:ea typeface="华文细黑" panose="02010600040101010101" pitchFamily="2" charset="-122"/>
              </a:endParaRPr>
            </a:p>
          </p:txBody>
        </p:sp>
      </p:grpSp>
      <p:grpSp>
        <p:nvGrpSpPr>
          <p:cNvPr id="20" name="组合 19"/>
          <p:cNvGrpSpPr/>
          <p:nvPr/>
        </p:nvGrpSpPr>
        <p:grpSpPr>
          <a:xfrm>
            <a:off x="4191818" y="2562235"/>
            <a:ext cx="2060098" cy="2060098"/>
            <a:chOff x="3298210" y="490006"/>
            <a:chExt cx="2060098" cy="2060098"/>
          </a:xfrm>
          <a:solidFill>
            <a:srgbClr val="A7C0DE"/>
          </a:solidFill>
        </p:grpSpPr>
        <p:sp>
          <p:nvSpPr>
            <p:cNvPr id="24" name="椭圆 23"/>
            <p:cNvSpPr/>
            <p:nvPr/>
          </p:nvSpPr>
          <p:spPr>
            <a:xfrm>
              <a:off x="3298210" y="490006"/>
              <a:ext cx="2060098" cy="2060098"/>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p>
          </p:txBody>
        </p:sp>
        <p:sp>
          <p:nvSpPr>
            <p:cNvPr id="25" name="椭圆 8"/>
            <p:cNvSpPr/>
            <p:nvPr/>
          </p:nvSpPr>
          <p:spPr>
            <a:xfrm>
              <a:off x="3599904" y="791700"/>
              <a:ext cx="1456710" cy="1456710"/>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13374" tIns="38100" rIns="113374" bIns="38100" numCol="1" spcCol="1270" anchor="ctr" anchorCtr="0">
              <a:noAutofit/>
            </a:bodyPr>
            <a:lstStyle/>
            <a:p>
              <a:pPr lvl="0" algn="ctr" defTabSz="1333500">
                <a:lnSpc>
                  <a:spcPct val="90000"/>
                </a:lnSpc>
                <a:spcBef>
                  <a:spcPct val="0"/>
                </a:spcBef>
                <a:spcAft>
                  <a:spcPct val="35000"/>
                </a:spcAft>
              </a:pPr>
              <a:r>
                <a:rPr lang="en-US" sz="2800" kern="1200" dirty="0" smtClean="0">
                  <a:latin typeface="华文细黑" panose="02010600040101010101" pitchFamily="2" charset="-122"/>
                  <a:ea typeface="华文细黑" panose="02010600040101010101" pitchFamily="2" charset="-122"/>
                </a:rPr>
                <a:t>7. </a:t>
              </a:r>
              <a:r>
                <a:rPr lang="zh-CN" sz="2800" kern="1200" dirty="0" smtClean="0">
                  <a:latin typeface="华文细黑" panose="02010600040101010101" pitchFamily="2" charset="-122"/>
                  <a:ea typeface="华文细黑" panose="02010600040101010101" pitchFamily="2" charset="-122"/>
                </a:rPr>
                <a:t>综合测试</a:t>
              </a:r>
              <a:endParaRPr lang="zh-CN" altLang="en-US" sz="2800" kern="1200" dirty="0">
                <a:latin typeface="华文细黑" panose="02010600040101010101" pitchFamily="2" charset="-122"/>
                <a:ea typeface="华文细黑" panose="02010600040101010101" pitchFamily="2" charset="-122"/>
              </a:endParaRPr>
            </a:p>
          </p:txBody>
        </p:sp>
      </p:grpSp>
      <p:grpSp>
        <p:nvGrpSpPr>
          <p:cNvPr id="21" name="组合 20"/>
          <p:cNvGrpSpPr/>
          <p:nvPr/>
        </p:nvGrpSpPr>
        <p:grpSpPr>
          <a:xfrm>
            <a:off x="5839896" y="2562235"/>
            <a:ext cx="2060098" cy="2060098"/>
            <a:chOff x="4946288" y="490006"/>
            <a:chExt cx="2060098" cy="2060098"/>
          </a:xfrm>
          <a:solidFill>
            <a:srgbClr val="A7C0DE"/>
          </a:solidFill>
        </p:grpSpPr>
        <p:sp>
          <p:nvSpPr>
            <p:cNvPr id="22" name="椭圆 21"/>
            <p:cNvSpPr/>
            <p:nvPr/>
          </p:nvSpPr>
          <p:spPr>
            <a:xfrm>
              <a:off x="4946288" y="490006"/>
              <a:ext cx="2060098" cy="2060098"/>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p>
          </p:txBody>
        </p:sp>
        <p:sp>
          <p:nvSpPr>
            <p:cNvPr id="23" name="椭圆 10"/>
            <p:cNvSpPr/>
            <p:nvPr/>
          </p:nvSpPr>
          <p:spPr>
            <a:xfrm>
              <a:off x="5247982" y="791700"/>
              <a:ext cx="1456710" cy="1456710"/>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13374" tIns="38100" rIns="113374" bIns="38100" numCol="1" spcCol="1270" anchor="ctr" anchorCtr="0">
              <a:noAutofit/>
            </a:bodyPr>
            <a:lstStyle/>
            <a:p>
              <a:pPr lvl="0" algn="ctr" defTabSz="1333500">
                <a:lnSpc>
                  <a:spcPct val="90000"/>
                </a:lnSpc>
                <a:spcBef>
                  <a:spcPct val="0"/>
                </a:spcBef>
                <a:spcAft>
                  <a:spcPct val="35000"/>
                </a:spcAft>
              </a:pPr>
              <a:r>
                <a:rPr lang="en-US" sz="2800" kern="1200" dirty="0" smtClean="0">
                  <a:latin typeface="华文细黑" panose="02010600040101010101" pitchFamily="2" charset="-122"/>
                  <a:ea typeface="华文细黑" panose="02010600040101010101" pitchFamily="2" charset="-122"/>
                </a:rPr>
                <a:t>8. </a:t>
              </a:r>
              <a:r>
                <a:rPr lang="zh-CN" sz="2800" kern="1200" dirty="0" smtClean="0">
                  <a:latin typeface="华文细黑" panose="02010600040101010101" pitchFamily="2" charset="-122"/>
                  <a:ea typeface="华文细黑" panose="02010600040101010101" pitchFamily="2" charset="-122"/>
                </a:rPr>
                <a:t>软件维护</a:t>
              </a:r>
              <a:endParaRPr lang="zh-CN" altLang="en-US" sz="2800" kern="1200" dirty="0">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3150823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1.4  </a:t>
            </a:r>
            <a:r>
              <a:rPr lang="zh-CN" altLang="en-US" dirty="0" smtClean="0">
                <a:latin typeface="+mj-ea"/>
              </a:rPr>
              <a:t>软件</a:t>
            </a:r>
            <a:r>
              <a:rPr lang="zh-CN" altLang="en-US" dirty="0">
                <a:latin typeface="+mj-ea"/>
              </a:rPr>
              <a:t>过程</a:t>
            </a:r>
          </a:p>
        </p:txBody>
      </p:sp>
      <p:pic>
        <p:nvPicPr>
          <p:cNvPr id="4" name="Picture 5" descr="j02343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2565400"/>
            <a:ext cx="304482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12047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软件过程的概念</a:t>
            </a:r>
            <a:endParaRPr lang="zh-CN" altLang="en-US" dirty="0"/>
          </a:p>
        </p:txBody>
      </p:sp>
      <p:sp>
        <p:nvSpPr>
          <p:cNvPr id="3" name="内容占位符 2"/>
          <p:cNvSpPr>
            <a:spLocks noGrp="1"/>
          </p:cNvSpPr>
          <p:nvPr>
            <p:ph idx="1"/>
          </p:nvPr>
        </p:nvSpPr>
        <p:spPr>
          <a:xfrm>
            <a:off x="609600" y="1494063"/>
            <a:ext cx="8001000" cy="4226285"/>
          </a:xfrm>
        </p:spPr>
        <p:txBody>
          <a:bodyPr/>
          <a:lstStyle/>
          <a:p>
            <a:r>
              <a:rPr lang="zh-CN" altLang="en-US" dirty="0"/>
              <a:t>软件过程是为了获得高质量软件所需要完成的一系列任务的框架，它规定了完成各项任务的工作步骤。</a:t>
            </a:r>
          </a:p>
          <a:p>
            <a:r>
              <a:rPr lang="zh-CN" altLang="en-US" dirty="0"/>
              <a:t> 软件过程描述为了开发出客户需要的软件，什么人（</a:t>
            </a:r>
            <a:r>
              <a:rPr lang="en-US" altLang="zh-CN" dirty="0"/>
              <a:t>who</a:t>
            </a:r>
            <a:r>
              <a:rPr lang="zh-CN" altLang="en-US" dirty="0"/>
              <a:t>）、在什么时候（</a:t>
            </a:r>
            <a:r>
              <a:rPr lang="en-US" altLang="zh-CN" dirty="0"/>
              <a:t>when</a:t>
            </a:r>
            <a:r>
              <a:rPr lang="zh-CN" altLang="en-US" dirty="0"/>
              <a:t>）、做什么事（</a:t>
            </a:r>
            <a:r>
              <a:rPr lang="en-US" altLang="zh-CN" dirty="0"/>
              <a:t>what</a:t>
            </a:r>
            <a:r>
              <a:rPr lang="zh-CN" altLang="en-US" dirty="0"/>
              <a:t>）以及怎样（</a:t>
            </a:r>
            <a:r>
              <a:rPr lang="en-US" altLang="zh-CN" dirty="0"/>
              <a:t>how</a:t>
            </a:r>
            <a:r>
              <a:rPr lang="zh-CN" altLang="en-US" dirty="0"/>
              <a:t>）做这些事以实现某一个特定的具体目标。</a:t>
            </a:r>
          </a:p>
          <a:p>
            <a:endParaRPr lang="zh-CN" altLang="en-US" dirty="0"/>
          </a:p>
        </p:txBody>
      </p:sp>
    </p:spTree>
    <p:extLst>
      <p:ext uri="{BB962C8B-B14F-4D97-AF65-F5344CB8AC3E}">
        <p14:creationId xmlns:p14="http://schemas.microsoft.com/office/powerpoint/2010/main" val="2303701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瀑布模型</a:t>
            </a:r>
            <a:endParaRPr lang="en-US" altLang="zh-CN" dirty="0"/>
          </a:p>
        </p:txBody>
      </p:sp>
      <p:sp>
        <p:nvSpPr>
          <p:cNvPr id="3" name="内容占位符 2"/>
          <p:cNvSpPr>
            <a:spLocks noGrp="1"/>
          </p:cNvSpPr>
          <p:nvPr>
            <p:ph idx="1"/>
          </p:nvPr>
        </p:nvSpPr>
        <p:spPr>
          <a:xfrm>
            <a:off x="609600" y="1494063"/>
            <a:ext cx="8001000" cy="1961050"/>
          </a:xfrm>
        </p:spPr>
        <p:txBody>
          <a:bodyPr/>
          <a:lstStyle/>
          <a:p>
            <a:r>
              <a:rPr lang="zh-CN" altLang="zh-CN" dirty="0" smtClean="0">
                <a:solidFill>
                  <a:prstClr val="black"/>
                </a:solidFill>
                <a:latin typeface="华文细黑" panose="02010600040101010101" pitchFamily="2" charset="-122"/>
              </a:rPr>
              <a:t>瀑布模型</a:t>
            </a:r>
            <a:r>
              <a:rPr lang="zh-CN" altLang="zh-CN" dirty="0">
                <a:solidFill>
                  <a:prstClr val="black"/>
                </a:solidFill>
                <a:latin typeface="华文细黑" panose="02010600040101010101" pitchFamily="2" charset="-122"/>
              </a:rPr>
              <a:t>一直是唯一被广泛采用的生命周期模型，现在它仍然是软件工程中应用得最广泛的过程模型</a:t>
            </a:r>
            <a:endParaRPr lang="zh-CN" altLang="en-US" dirty="0"/>
          </a:p>
        </p:txBody>
      </p:sp>
      <p:pic>
        <p:nvPicPr>
          <p:cNvPr id="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1635" y="2832287"/>
            <a:ext cx="2669177" cy="320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1" descr="12"/>
          <p:cNvPicPr>
            <a:picLocks noChangeAspect="1" noChangeArrowheads="1"/>
          </p:cNvPicPr>
          <p:nvPr/>
        </p:nvPicPr>
        <p:blipFill>
          <a:blip r:embed="rId3" cstate="print"/>
          <a:srcRect/>
          <a:stretch>
            <a:fillRect/>
          </a:stretch>
        </p:blipFill>
        <p:spPr bwMode="auto">
          <a:xfrm>
            <a:off x="4932688" y="2951478"/>
            <a:ext cx="3404562" cy="24671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943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瀑布模型的特点</a:t>
            </a:r>
            <a:endParaRPr lang="zh-CN" altLang="en-US" dirty="0"/>
          </a:p>
        </p:txBody>
      </p:sp>
      <p:sp>
        <p:nvSpPr>
          <p:cNvPr id="3" name="内容占位符 2"/>
          <p:cNvSpPr>
            <a:spLocks noGrp="1"/>
          </p:cNvSpPr>
          <p:nvPr>
            <p:ph idx="1"/>
          </p:nvPr>
        </p:nvSpPr>
        <p:spPr>
          <a:xfrm>
            <a:off x="609600" y="1494063"/>
            <a:ext cx="8001000" cy="4546373"/>
          </a:xfrm>
        </p:spPr>
        <p:txBody>
          <a:bodyPr/>
          <a:lstStyle/>
          <a:p>
            <a:r>
              <a:rPr lang="zh-CN" altLang="en-US" dirty="0" smtClean="0">
                <a:solidFill>
                  <a:prstClr val="black"/>
                </a:solidFill>
                <a:latin typeface="华文细黑" panose="02010600040101010101" pitchFamily="2" charset="-122"/>
              </a:rPr>
              <a:t>阶段</a:t>
            </a:r>
            <a:r>
              <a:rPr lang="zh-CN" altLang="en-US" dirty="0">
                <a:solidFill>
                  <a:prstClr val="black"/>
                </a:solidFill>
                <a:latin typeface="华文细黑" panose="02010600040101010101" pitchFamily="2" charset="-122"/>
              </a:rPr>
              <a:t>间具有顺序性和依赖性</a:t>
            </a:r>
          </a:p>
          <a:p>
            <a:r>
              <a:rPr lang="zh-CN" altLang="en-US" dirty="0">
                <a:solidFill>
                  <a:prstClr val="black"/>
                </a:solidFill>
                <a:latin typeface="华文细黑" panose="02010600040101010101" pitchFamily="2" charset="-122"/>
              </a:rPr>
              <a:t>推迟实现的观点</a:t>
            </a:r>
          </a:p>
          <a:p>
            <a:r>
              <a:rPr lang="zh-CN" altLang="en-US" dirty="0">
                <a:solidFill>
                  <a:prstClr val="black"/>
                </a:solidFill>
                <a:latin typeface="华文细黑" panose="02010600040101010101" pitchFamily="2" charset="-122"/>
              </a:rPr>
              <a:t>质量保证的</a:t>
            </a:r>
            <a:r>
              <a:rPr lang="zh-CN" altLang="en-US" dirty="0" smtClean="0">
                <a:solidFill>
                  <a:prstClr val="black"/>
                </a:solidFill>
                <a:latin typeface="华文细黑" panose="02010600040101010101" pitchFamily="2" charset="-122"/>
              </a:rPr>
              <a:t>观点</a:t>
            </a:r>
            <a:endParaRPr lang="en-US" altLang="zh-CN" dirty="0" smtClean="0">
              <a:solidFill>
                <a:prstClr val="black"/>
              </a:solidFill>
              <a:latin typeface="华文细黑" panose="02010600040101010101" pitchFamily="2" charset="-122"/>
            </a:endParaRPr>
          </a:p>
          <a:p>
            <a:pPr lvl="1"/>
            <a:endParaRPr lang="zh-CN" altLang="en-US" dirty="0">
              <a:solidFill>
                <a:prstClr val="black"/>
              </a:solidFill>
              <a:latin typeface="华文细黑" panose="02010600040101010101" pitchFamily="2" charset="-122"/>
            </a:endParaRPr>
          </a:p>
        </p:txBody>
      </p:sp>
    </p:spTree>
    <p:extLst>
      <p:ext uri="{BB962C8B-B14F-4D97-AF65-F5344CB8AC3E}">
        <p14:creationId xmlns:p14="http://schemas.microsoft.com/office/powerpoint/2010/main" val="1345325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带反馈的瀑布模型</a:t>
            </a:r>
            <a:endParaRPr lang="zh-CN" altLang="en-US" dirty="0"/>
          </a:p>
        </p:txBody>
      </p:sp>
      <p:pic>
        <p:nvPicPr>
          <p:cNvPr id="4"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6650" y="1206239"/>
            <a:ext cx="3559629" cy="46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876988" y="5879501"/>
            <a:ext cx="5635639" cy="400110"/>
          </a:xfrm>
          <a:prstGeom prst="rect">
            <a:avLst/>
          </a:prstGeom>
        </p:spPr>
        <p:txBody>
          <a:bodyPr wrap="square">
            <a:spAutoFit/>
          </a:bodyPr>
          <a:lstStyle/>
          <a:p>
            <a:r>
              <a:rPr lang="zh-CN" altLang="zh-CN" sz="2000" dirty="0" smtClean="0">
                <a:solidFill>
                  <a:srgbClr val="0000FF"/>
                </a:solidFill>
                <a:latin typeface="+mn-ea"/>
              </a:rPr>
              <a:t>实线</a:t>
            </a:r>
            <a:r>
              <a:rPr lang="zh-CN" altLang="zh-CN" sz="2000" dirty="0">
                <a:solidFill>
                  <a:srgbClr val="0000FF"/>
                </a:solidFill>
                <a:latin typeface="+mn-ea"/>
              </a:rPr>
              <a:t>箭头表示开发过程，虚线箭头表示维护过程。</a:t>
            </a:r>
            <a:endParaRPr lang="zh-CN" altLang="en-US" sz="1600" dirty="0">
              <a:solidFill>
                <a:srgbClr val="0000FF"/>
              </a:solidFill>
              <a:latin typeface="+mn-ea"/>
            </a:endParaRPr>
          </a:p>
        </p:txBody>
      </p:sp>
      <p:sp>
        <p:nvSpPr>
          <p:cNvPr id="6" name="TextBox 7"/>
          <p:cNvSpPr txBox="1">
            <a:spLocks noChangeArrowheads="1"/>
          </p:cNvSpPr>
          <p:nvPr/>
        </p:nvSpPr>
        <p:spPr bwMode="auto">
          <a:xfrm>
            <a:off x="581293" y="1920622"/>
            <a:ext cx="459139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defRPr>
            </a:lvl9pPr>
          </a:lstStyle>
          <a:p>
            <a:pPr>
              <a:spcBef>
                <a:spcPct val="0"/>
              </a:spcBef>
              <a:buFontTx/>
              <a:buNone/>
            </a:pPr>
            <a:r>
              <a:rPr lang="zh-CN" altLang="zh-CN" sz="2400" dirty="0" smtClean="0">
                <a:solidFill>
                  <a:srgbClr val="0000FF"/>
                </a:solidFill>
                <a:latin typeface="华文细黑" panose="02010600040101010101" pitchFamily="2" charset="-122"/>
                <a:ea typeface="华文细黑" panose="02010600040101010101" pitchFamily="2" charset="-122"/>
              </a:rPr>
              <a:t>实际</a:t>
            </a:r>
            <a:r>
              <a:rPr lang="zh-CN" altLang="zh-CN" sz="2400" dirty="0">
                <a:solidFill>
                  <a:srgbClr val="0000FF"/>
                </a:solidFill>
                <a:latin typeface="华文细黑" panose="02010600040101010101" pitchFamily="2" charset="-122"/>
                <a:ea typeface="华文细黑" panose="02010600040101010101" pitchFamily="2" charset="-122"/>
              </a:rPr>
              <a:t>的</a:t>
            </a:r>
            <a:r>
              <a:rPr lang="zh-CN" altLang="zh-CN" sz="2400" dirty="0" smtClean="0">
                <a:solidFill>
                  <a:srgbClr val="0000FF"/>
                </a:solidFill>
                <a:latin typeface="华文细黑" panose="02010600040101010101" pitchFamily="2" charset="-122"/>
                <a:ea typeface="华文细黑" panose="02010600040101010101" pitchFamily="2" charset="-122"/>
              </a:rPr>
              <a:t>瀑布模型</a:t>
            </a:r>
            <a:r>
              <a:rPr lang="zh-CN" altLang="en-US" sz="2400" dirty="0" smtClean="0">
                <a:solidFill>
                  <a:srgbClr val="0000FF"/>
                </a:solidFill>
                <a:latin typeface="华文细黑" panose="02010600040101010101" pitchFamily="2" charset="-122"/>
                <a:ea typeface="华文细黑" panose="02010600040101010101" pitchFamily="2" charset="-122"/>
              </a:rPr>
              <a:t>：</a:t>
            </a:r>
            <a:endParaRPr lang="en-US" altLang="zh-CN" sz="2400" dirty="0" smtClean="0">
              <a:solidFill>
                <a:srgbClr val="0000FF"/>
              </a:solidFill>
              <a:latin typeface="华文细黑" panose="02010600040101010101" pitchFamily="2" charset="-122"/>
              <a:ea typeface="华文细黑" panose="02010600040101010101" pitchFamily="2" charset="-122"/>
            </a:endParaRPr>
          </a:p>
          <a:p>
            <a:pPr>
              <a:spcBef>
                <a:spcPct val="0"/>
              </a:spcBef>
              <a:buFontTx/>
              <a:buNone/>
            </a:pPr>
            <a:r>
              <a:rPr lang="zh-CN" altLang="zh-CN" sz="2400" dirty="0" smtClean="0">
                <a:solidFill>
                  <a:prstClr val="black"/>
                </a:solidFill>
                <a:latin typeface="华文细黑" panose="02010600040101010101" pitchFamily="2" charset="-122"/>
                <a:ea typeface="华文细黑" panose="02010600040101010101" pitchFamily="2" charset="-122"/>
              </a:rPr>
              <a:t>当</a:t>
            </a:r>
            <a:r>
              <a:rPr lang="zh-CN" altLang="zh-CN" sz="2400" dirty="0">
                <a:solidFill>
                  <a:prstClr val="black"/>
                </a:solidFill>
                <a:latin typeface="华文细黑" panose="02010600040101010101" pitchFamily="2" charset="-122"/>
                <a:ea typeface="华文细黑" panose="02010600040101010101" pitchFamily="2" charset="-122"/>
              </a:rPr>
              <a:t>在后面阶段发现前面阶段的错误时，需要沿图中左侧的反馈线返回前面的阶段，修正前面阶段的产品之后再回来继续完成后面阶段的任务。</a:t>
            </a:r>
            <a:endParaRPr lang="en-US" altLang="zh-CN" sz="2400" b="1" dirty="0">
              <a:solidFill>
                <a:prstClr val="black"/>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6512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瀑布模型变形</a:t>
            </a:r>
            <a:r>
              <a:rPr lang="en-US" altLang="zh-CN" dirty="0"/>
              <a:t>-V</a:t>
            </a:r>
            <a:r>
              <a:rPr lang="zh-CN" altLang="en-US" dirty="0"/>
              <a:t>模型</a:t>
            </a:r>
          </a:p>
        </p:txBody>
      </p:sp>
      <p:pic>
        <p:nvPicPr>
          <p:cNvPr id="5" name="图片 4"/>
          <p:cNvPicPr>
            <a:picLocks noChangeAspect="1"/>
          </p:cNvPicPr>
          <p:nvPr/>
        </p:nvPicPr>
        <p:blipFill>
          <a:blip r:embed="rId2"/>
          <a:stretch>
            <a:fillRect/>
          </a:stretch>
        </p:blipFill>
        <p:spPr>
          <a:xfrm>
            <a:off x="810981" y="1256619"/>
            <a:ext cx="7495049" cy="4806724"/>
          </a:xfrm>
          <a:prstGeom prst="rect">
            <a:avLst/>
          </a:prstGeom>
        </p:spPr>
      </p:pic>
    </p:spTree>
    <p:extLst>
      <p:ext uri="{BB962C8B-B14F-4D97-AF65-F5344CB8AC3E}">
        <p14:creationId xmlns:p14="http://schemas.microsoft.com/office/powerpoint/2010/main" val="1018965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a:t>
            </a:r>
            <a:r>
              <a:rPr lang="zh-CN" altLang="en-US" dirty="0" smtClean="0"/>
              <a:t>模型特点</a:t>
            </a:r>
            <a:endParaRPr lang="zh-CN" altLang="en-US" dirty="0"/>
          </a:p>
        </p:txBody>
      </p:sp>
      <p:sp>
        <p:nvSpPr>
          <p:cNvPr id="4" name="内容占位符 3"/>
          <p:cNvSpPr>
            <a:spLocks noGrp="1"/>
          </p:cNvSpPr>
          <p:nvPr>
            <p:ph idx="1"/>
          </p:nvPr>
        </p:nvSpPr>
        <p:spPr>
          <a:xfrm>
            <a:off x="684213" y="1412875"/>
            <a:ext cx="7920037" cy="1988237"/>
          </a:xfrm>
          <a:prstGeom prst="rect">
            <a:avLst/>
          </a:prstGeom>
        </p:spPr>
        <p:txBody>
          <a:bodyPr wrap="square">
            <a:spAutoFit/>
          </a:bodyPr>
          <a:lstStyle/>
          <a:p>
            <a:pPr marL="342900" indent="-342900">
              <a:buFont typeface="Arial" panose="020B0604020202020204" pitchFamily="34" charset="0"/>
              <a:buChar char="•"/>
            </a:pPr>
            <a:r>
              <a:rPr lang="zh-CN" altLang="en-US" dirty="0" smtClean="0">
                <a:solidFill>
                  <a:prstClr val="black"/>
                </a:solidFill>
                <a:latin typeface="华文细黑" panose="02010600040101010101" pitchFamily="2" charset="-122"/>
                <a:ea typeface="华文细黑" panose="02010600040101010101" pitchFamily="2" charset="-122"/>
              </a:rPr>
              <a:t>非常</a:t>
            </a:r>
            <a:r>
              <a:rPr lang="zh-CN" altLang="en-US" dirty="0">
                <a:solidFill>
                  <a:prstClr val="black"/>
                </a:solidFill>
                <a:latin typeface="华文细黑" panose="02010600040101010101" pitchFamily="2" charset="-122"/>
                <a:ea typeface="华文细黑" panose="02010600040101010101" pitchFamily="2" charset="-122"/>
              </a:rPr>
              <a:t>明确地标</a:t>
            </a:r>
            <a:r>
              <a:rPr lang="zh-CN" altLang="en-US" dirty="0" smtClean="0">
                <a:solidFill>
                  <a:prstClr val="black"/>
                </a:solidFill>
                <a:latin typeface="华文细黑" panose="02010600040101010101" pitchFamily="2" charset="-122"/>
                <a:ea typeface="华文细黑" panose="02010600040101010101" pitchFamily="2" charset="-122"/>
              </a:rPr>
              <a:t>明了设计过程和测试</a:t>
            </a:r>
            <a:r>
              <a:rPr lang="zh-CN" altLang="en-US" dirty="0">
                <a:solidFill>
                  <a:prstClr val="black"/>
                </a:solidFill>
                <a:latin typeface="华文细黑" panose="02010600040101010101" pitchFamily="2" charset="-122"/>
                <a:ea typeface="华文细黑" panose="02010600040101010101" pitchFamily="2" charset="-122"/>
              </a:rPr>
              <a:t>过程中存在的不同级别</a:t>
            </a:r>
            <a:r>
              <a:rPr lang="zh-CN" altLang="en-US" dirty="0" smtClean="0">
                <a:solidFill>
                  <a:prstClr val="black"/>
                </a:solidFill>
                <a:latin typeface="华文细黑" panose="02010600040101010101" pitchFamily="2" charset="-122"/>
                <a:ea typeface="华文细黑" panose="02010600040101010101" pitchFamily="2" charset="-122"/>
              </a:rPr>
              <a:t>；</a:t>
            </a:r>
            <a:endParaRPr lang="zh-CN" altLang="en-US" dirty="0">
              <a:solidFill>
                <a:prstClr val="black"/>
              </a:solidFill>
              <a:latin typeface="华文细黑" panose="02010600040101010101" pitchFamily="2" charset="-122"/>
              <a:ea typeface="华文细黑" panose="02010600040101010101" pitchFamily="2" charset="-122"/>
            </a:endParaRPr>
          </a:p>
          <a:p>
            <a:pPr marL="342900" indent="-342900">
              <a:buFont typeface="Arial" panose="020B0604020202020204" pitchFamily="34" charset="0"/>
              <a:buChar char="•"/>
            </a:pPr>
            <a:r>
              <a:rPr lang="zh-CN" altLang="en-US" dirty="0">
                <a:solidFill>
                  <a:prstClr val="black"/>
                </a:solidFill>
                <a:latin typeface="华文细黑" panose="02010600040101010101" pitchFamily="2" charset="-122"/>
                <a:ea typeface="华文细黑" panose="02010600040101010101" pitchFamily="2" charset="-122"/>
              </a:rPr>
              <a:t>并且清楚地描述了这些测试阶段和开发过程期间各阶段的对应关系。 </a:t>
            </a:r>
          </a:p>
        </p:txBody>
      </p:sp>
    </p:spTree>
    <p:extLst>
      <p:ext uri="{BB962C8B-B14F-4D97-AF65-F5344CB8AC3E}">
        <p14:creationId xmlns:p14="http://schemas.microsoft.com/office/powerpoint/2010/main" val="7276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瀑布模型及其变种的优点</a:t>
            </a:r>
            <a:endParaRPr lang="zh-CN" altLang="en-US" dirty="0"/>
          </a:p>
        </p:txBody>
      </p:sp>
      <p:sp>
        <p:nvSpPr>
          <p:cNvPr id="3" name="内容占位符 2"/>
          <p:cNvSpPr>
            <a:spLocks noGrp="1"/>
          </p:cNvSpPr>
          <p:nvPr>
            <p:ph idx="1"/>
          </p:nvPr>
        </p:nvSpPr>
        <p:spPr>
          <a:xfrm>
            <a:off x="609600" y="1494063"/>
            <a:ext cx="8001000" cy="4029308"/>
          </a:xfrm>
        </p:spPr>
        <p:txBody>
          <a:bodyPr/>
          <a:lstStyle/>
          <a:p>
            <a:r>
              <a:rPr lang="zh-CN" altLang="en-US" dirty="0" smtClean="0">
                <a:solidFill>
                  <a:prstClr val="black"/>
                </a:solidFill>
                <a:latin typeface="华文细黑" panose="02010600040101010101" pitchFamily="2" charset="-122"/>
              </a:rPr>
              <a:t>可</a:t>
            </a:r>
            <a:r>
              <a:rPr lang="zh-CN" altLang="en-US" dirty="0">
                <a:solidFill>
                  <a:prstClr val="black"/>
                </a:solidFill>
                <a:latin typeface="华文细黑" panose="02010600040101010101" pitchFamily="2" charset="-122"/>
              </a:rPr>
              <a:t>强迫开发人员采用规范的方法（例如，结构化技术）；</a:t>
            </a:r>
          </a:p>
          <a:p>
            <a:r>
              <a:rPr lang="zh-CN" altLang="en-US" dirty="0">
                <a:solidFill>
                  <a:prstClr val="black"/>
                </a:solidFill>
                <a:latin typeface="华文细黑" panose="02010600040101010101" pitchFamily="2" charset="-122"/>
              </a:rPr>
              <a:t> 严格地规定了每个阶段必须提交的文档；</a:t>
            </a:r>
          </a:p>
          <a:p>
            <a:r>
              <a:rPr lang="zh-CN" altLang="en-US" dirty="0">
                <a:solidFill>
                  <a:prstClr val="black"/>
                </a:solidFill>
                <a:latin typeface="华文细黑" panose="02010600040101010101" pitchFamily="2" charset="-122"/>
              </a:rPr>
              <a:t>要求每个阶段交出的所有产品都必须经过质量保证小组的仔细验证。</a:t>
            </a:r>
          </a:p>
          <a:p>
            <a:pPr lvl="1"/>
            <a:endParaRPr lang="zh-CN" altLang="en-US" dirty="0">
              <a:solidFill>
                <a:prstClr val="black"/>
              </a:solidFill>
              <a:latin typeface="华文细黑" panose="02010600040101010101" pitchFamily="2" charset="-122"/>
            </a:endParaRPr>
          </a:p>
        </p:txBody>
      </p:sp>
    </p:spTree>
    <p:extLst>
      <p:ext uri="{BB962C8B-B14F-4D97-AF65-F5344CB8AC3E}">
        <p14:creationId xmlns:p14="http://schemas.microsoft.com/office/powerpoint/2010/main" val="3753639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考试方式</a:t>
            </a:r>
            <a:endParaRPr lang="zh-CN" altLang="en-US" dirty="0"/>
          </a:p>
        </p:txBody>
      </p:sp>
      <p:sp>
        <p:nvSpPr>
          <p:cNvPr id="3" name="内容占位符 2"/>
          <p:cNvSpPr>
            <a:spLocks noGrp="1"/>
          </p:cNvSpPr>
          <p:nvPr>
            <p:ph idx="1"/>
          </p:nvPr>
        </p:nvSpPr>
        <p:spPr/>
        <p:txBody>
          <a:bodyPr/>
          <a:lstStyle/>
          <a:p>
            <a:r>
              <a:rPr lang="zh-CN" altLang="en-US" sz="3200" dirty="0" smtClean="0"/>
              <a:t>累加式成绩</a:t>
            </a:r>
            <a:endParaRPr lang="en-US" altLang="zh-CN" sz="3200" dirty="0" smtClean="0"/>
          </a:p>
          <a:p>
            <a:pPr lvl="1"/>
            <a:r>
              <a:rPr lang="zh-CN" altLang="en-US" sz="2800" dirty="0" smtClean="0"/>
              <a:t>期末：</a:t>
            </a:r>
            <a:r>
              <a:rPr lang="en-US" altLang="zh-CN" sz="2800" dirty="0" smtClean="0"/>
              <a:t>60%</a:t>
            </a:r>
            <a:r>
              <a:rPr lang="zh-CN" altLang="en-US" sz="2800" dirty="0" smtClean="0"/>
              <a:t>（闭卷考试）</a:t>
            </a:r>
            <a:endParaRPr lang="en-US" altLang="zh-CN" sz="2800" dirty="0" smtClean="0"/>
          </a:p>
          <a:p>
            <a:pPr lvl="1"/>
            <a:r>
              <a:rPr lang="zh-CN" altLang="en-US" sz="2800" dirty="0" smtClean="0"/>
              <a:t>课堂：</a:t>
            </a:r>
            <a:r>
              <a:rPr lang="en-US" altLang="zh-CN" sz="2800" dirty="0" smtClean="0"/>
              <a:t>20%</a:t>
            </a:r>
            <a:r>
              <a:rPr lang="zh-CN" altLang="en-US" sz="2800" dirty="0" smtClean="0"/>
              <a:t>（</a:t>
            </a:r>
            <a:r>
              <a:rPr lang="en-US" altLang="zh-CN" sz="2800" dirty="0" smtClean="0"/>
              <a:t>≥20</a:t>
            </a:r>
            <a:r>
              <a:rPr lang="zh-CN" altLang="en-US" sz="2800" dirty="0" smtClean="0"/>
              <a:t>道题目，答对</a:t>
            </a:r>
            <a:r>
              <a:rPr lang="en-US" altLang="zh-CN" sz="2800" dirty="0" smtClean="0"/>
              <a:t>1</a:t>
            </a:r>
            <a:r>
              <a:rPr lang="zh-CN" altLang="en-US" sz="2800" dirty="0" smtClean="0"/>
              <a:t>题得</a:t>
            </a:r>
            <a:r>
              <a:rPr lang="en-US" altLang="zh-CN" sz="2800" dirty="0" smtClean="0"/>
              <a:t>1</a:t>
            </a:r>
            <a:r>
              <a:rPr lang="zh-CN" altLang="en-US" sz="2800" dirty="0" smtClean="0"/>
              <a:t>分）</a:t>
            </a:r>
            <a:endParaRPr lang="en-US" altLang="zh-CN" sz="2800" dirty="0" smtClean="0"/>
          </a:p>
          <a:p>
            <a:pPr lvl="1"/>
            <a:r>
              <a:rPr lang="zh-CN" altLang="en-US" sz="2800" dirty="0" smtClean="0"/>
              <a:t>签到：</a:t>
            </a:r>
            <a:r>
              <a:rPr lang="en-US" altLang="zh-CN" sz="2800" dirty="0" smtClean="0"/>
              <a:t>20%</a:t>
            </a:r>
            <a:r>
              <a:rPr lang="zh-CN" altLang="en-US" sz="2800" dirty="0" smtClean="0"/>
              <a:t>（</a:t>
            </a:r>
            <a:r>
              <a:rPr lang="en-US" altLang="zh-CN" sz="2800" dirty="0" smtClean="0"/>
              <a:t>20</a:t>
            </a:r>
            <a:r>
              <a:rPr lang="zh-CN" altLang="en-US" sz="2800" dirty="0" smtClean="0"/>
              <a:t>次课，</a:t>
            </a:r>
            <a:r>
              <a:rPr lang="en-US" altLang="zh-CN" sz="2800" dirty="0" smtClean="0"/>
              <a:t>1</a:t>
            </a:r>
            <a:r>
              <a:rPr lang="zh-CN" altLang="en-US" sz="2800" dirty="0" smtClean="0"/>
              <a:t>分</a:t>
            </a:r>
            <a:r>
              <a:rPr lang="en-US" altLang="zh-CN" sz="2800" dirty="0" smtClean="0"/>
              <a:t>/</a:t>
            </a:r>
            <a:r>
              <a:rPr lang="zh-CN" altLang="en-US" sz="2800" dirty="0" smtClean="0"/>
              <a:t>次）</a:t>
            </a:r>
            <a:endParaRPr lang="en-US" altLang="zh-CN" sz="2800" dirty="0" smtClean="0"/>
          </a:p>
          <a:p>
            <a:r>
              <a:rPr lang="zh-CN" altLang="en-US" sz="3200" dirty="0" smtClean="0"/>
              <a:t>通过雨课堂进行课堂练习和上课签到</a:t>
            </a:r>
            <a:endParaRPr lang="zh-CN" altLang="en-US" sz="3200" dirty="0"/>
          </a:p>
        </p:txBody>
      </p:sp>
    </p:spTree>
    <p:extLst>
      <p:ext uri="{BB962C8B-B14F-4D97-AF65-F5344CB8AC3E}">
        <p14:creationId xmlns:p14="http://schemas.microsoft.com/office/powerpoint/2010/main" val="366133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609600" y="1113059"/>
            <a:ext cx="8011886" cy="1981213"/>
          </a:xfrm>
          <a:prstGeom prst="rect">
            <a:avLst/>
          </a:prstGeom>
          <a:noFill/>
        </p:spPr>
        <p:txBody>
          <a:bodyPr vert="horz" wrap="square" rtlCol="0" anchor="ctr" anchorCtr="0">
            <a:noAutofit/>
          </a:bodyPr>
          <a:lstStyle/>
          <a:p>
            <a:r>
              <a:rPr lang="zh-CN" altLang="en-US" sz="24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瀑布模型把软件生命周期划分为八个阶段：问题的定义、可行性研究、软件需求分析、系统总体设计、详细设计、编码、测试和运行、维护。八个阶段又可归纳为三个大的阶段：软件定义、开发阶段和</a:t>
            </a:r>
            <a:r>
              <a:rPr lang="en-US" altLang="zh-CN" sz="24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   )</a:t>
            </a:r>
            <a:endParaRPr lang="zh-CN" altLang="en-US" sz="24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7" name="文本框 6"/>
          <p:cNvSpPr txBox="1"/>
          <p:nvPr>
            <p:custDataLst>
              <p:tags r:id="rId3"/>
            </p:custDataLst>
          </p:nvPr>
        </p:nvSpPr>
        <p:spPr>
          <a:xfrm>
            <a:off x="1828800" y="3079981"/>
            <a:ext cx="6400800" cy="642938"/>
          </a:xfrm>
          <a:prstGeom prst="rect">
            <a:avLst/>
          </a:prstGeom>
          <a:noFill/>
        </p:spPr>
        <p:txBody>
          <a:bodyPr vert="horz" rtlCol="0" anchor="ctr" anchorCtr="0">
            <a:noAutofit/>
          </a:bodyPr>
          <a:lstStyle/>
          <a:p>
            <a:r>
              <a:rPr lang="zh-CN" altLang="en-US" sz="2400" dirty="0">
                <a:latin typeface="华文细黑" panose="02010600040101010101" pitchFamily="2" charset="-122"/>
                <a:ea typeface="华文细黑" panose="02010600040101010101" pitchFamily="2" charset="-122"/>
              </a:rPr>
              <a:t>详细计划</a:t>
            </a:r>
            <a:endParaRPr lang="zh-CN" altLang="en-US" sz="24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8" name="文本框 7"/>
          <p:cNvSpPr txBox="1"/>
          <p:nvPr>
            <p:custDataLst>
              <p:tags r:id="rId4"/>
            </p:custDataLst>
          </p:nvPr>
        </p:nvSpPr>
        <p:spPr>
          <a:xfrm>
            <a:off x="1828800" y="3741283"/>
            <a:ext cx="6400800" cy="642938"/>
          </a:xfrm>
          <a:prstGeom prst="rect">
            <a:avLst/>
          </a:prstGeom>
          <a:noFill/>
        </p:spPr>
        <p:txBody>
          <a:bodyPr vert="horz" rtlCol="0" anchor="ctr" anchorCtr="0">
            <a:noAutofit/>
          </a:bodyPr>
          <a:lstStyle/>
          <a:p>
            <a:r>
              <a:rPr lang="zh-CN" altLang="en-US" sz="2400" dirty="0">
                <a:latin typeface="华文细黑" panose="02010600040101010101" pitchFamily="2" charset="-122"/>
                <a:ea typeface="华文细黑" panose="02010600040101010101" pitchFamily="2" charset="-122"/>
              </a:rPr>
              <a:t>可行性分析</a:t>
            </a:r>
            <a:endParaRPr lang="zh-CN" altLang="en-US" sz="24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9" name="文本框 8"/>
          <p:cNvSpPr txBox="1"/>
          <p:nvPr>
            <p:custDataLst>
              <p:tags r:id="rId5"/>
            </p:custDataLst>
          </p:nvPr>
        </p:nvSpPr>
        <p:spPr>
          <a:xfrm>
            <a:off x="1828800" y="4467900"/>
            <a:ext cx="6400800" cy="642938"/>
          </a:xfrm>
          <a:prstGeom prst="rect">
            <a:avLst/>
          </a:prstGeom>
          <a:noFill/>
        </p:spPr>
        <p:txBody>
          <a:bodyPr vert="horz" rtlCol="0" anchor="ctr" anchorCtr="0">
            <a:noAutofit/>
          </a:bodyPr>
          <a:lstStyle/>
          <a:p>
            <a:r>
              <a:rPr lang="zh-CN" altLang="en-US" sz="2400" dirty="0">
                <a:latin typeface="华文细黑" panose="02010600040101010101" pitchFamily="2" charset="-122"/>
                <a:ea typeface="华文细黑" panose="02010600040101010101" pitchFamily="2" charset="-122"/>
              </a:rPr>
              <a:t>测试与排错  </a:t>
            </a:r>
            <a:endParaRPr lang="zh-CN" altLang="en-US" sz="24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0" name="文本框 9"/>
          <p:cNvSpPr txBox="1"/>
          <p:nvPr>
            <p:custDataLst>
              <p:tags r:id="rId6"/>
            </p:custDataLst>
          </p:nvPr>
        </p:nvSpPr>
        <p:spPr>
          <a:xfrm>
            <a:off x="1828800" y="5129210"/>
            <a:ext cx="6400800" cy="642938"/>
          </a:xfrm>
          <a:prstGeom prst="rect">
            <a:avLst/>
          </a:prstGeom>
          <a:noFill/>
        </p:spPr>
        <p:txBody>
          <a:bodyPr vert="horz" rtlCol="0" anchor="ctr" anchorCtr="0">
            <a:noAutofit/>
          </a:bodyPr>
          <a:lstStyle/>
          <a:p>
            <a:r>
              <a:rPr lang="zh-CN" altLang="en-US" sz="2400" dirty="0" smtClean="0">
                <a:latin typeface="华文细黑" panose="02010600040101010101" pitchFamily="2" charset="-122"/>
                <a:ea typeface="华文细黑" panose="02010600040101010101" pitchFamily="2" charset="-122"/>
              </a:rPr>
              <a:t>运行</a:t>
            </a:r>
            <a:r>
              <a:rPr lang="zh-CN" altLang="en-US" sz="2400" dirty="0">
                <a:latin typeface="华文细黑" panose="02010600040101010101" pitchFamily="2" charset="-122"/>
                <a:ea typeface="华文细黑" panose="02010600040101010101" pitchFamily="2" charset="-122"/>
              </a:rPr>
              <a:t>维护阶段</a:t>
            </a:r>
            <a:endParaRPr lang="zh-CN" altLang="en-US" sz="24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1" name="椭圆 10"/>
          <p:cNvSpPr>
            <a:spLocks noChangeAspect="1"/>
          </p:cNvSpPr>
          <p:nvPr>
            <p:custDataLst>
              <p:tags r:id="rId7"/>
            </p:custDataLst>
          </p:nvPr>
        </p:nvSpPr>
        <p:spPr bwMode="auto">
          <a:xfrm>
            <a:off x="1114425" y="3144274"/>
            <a:ext cx="514350" cy="514350"/>
          </a:xfrm>
          <a:prstGeom prst="ellipse">
            <a:avLst/>
          </a:prstGeom>
          <a:solidFill>
            <a:srgbClr val="808080"/>
          </a:solidFill>
          <a:ln w="127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rPr>
              <a:t>A</a:t>
            </a:r>
            <a:endParaRPr kumimoji="0" lang="zh-CN" altLang="en-US" sz="240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2" name="椭圆 11"/>
          <p:cNvSpPr>
            <a:spLocks noChangeAspect="1"/>
          </p:cNvSpPr>
          <p:nvPr>
            <p:custDataLst>
              <p:tags r:id="rId8"/>
            </p:custDataLst>
          </p:nvPr>
        </p:nvSpPr>
        <p:spPr bwMode="auto">
          <a:xfrm>
            <a:off x="1114425" y="3805576"/>
            <a:ext cx="514350" cy="514350"/>
          </a:xfrm>
          <a:prstGeom prst="ellipse">
            <a:avLst/>
          </a:prstGeom>
          <a:solidFill>
            <a:srgbClr val="808080"/>
          </a:solidFill>
          <a:ln w="127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rPr>
              <a:t>B</a:t>
            </a:r>
            <a:endParaRPr kumimoji="0" lang="zh-CN" altLang="en-US" sz="240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3" name="椭圆 12"/>
          <p:cNvSpPr>
            <a:spLocks noChangeAspect="1"/>
          </p:cNvSpPr>
          <p:nvPr>
            <p:custDataLst>
              <p:tags r:id="rId9"/>
            </p:custDataLst>
          </p:nvPr>
        </p:nvSpPr>
        <p:spPr bwMode="auto">
          <a:xfrm>
            <a:off x="1114425" y="4532193"/>
            <a:ext cx="514350" cy="514350"/>
          </a:xfrm>
          <a:prstGeom prst="ellipse">
            <a:avLst/>
          </a:prstGeom>
          <a:solidFill>
            <a:srgbClr val="808080"/>
          </a:solidFill>
          <a:ln w="127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rPr>
              <a:t>C</a:t>
            </a:r>
            <a:endParaRPr kumimoji="0" lang="zh-CN" altLang="en-US" sz="240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4" name="椭圆 13"/>
          <p:cNvSpPr>
            <a:spLocks noChangeAspect="1"/>
          </p:cNvSpPr>
          <p:nvPr>
            <p:custDataLst>
              <p:tags r:id="rId10"/>
            </p:custDataLst>
          </p:nvPr>
        </p:nvSpPr>
        <p:spPr bwMode="auto">
          <a:xfrm>
            <a:off x="1114425" y="5193503"/>
            <a:ext cx="514350" cy="514350"/>
          </a:xfrm>
          <a:prstGeom prst="ellipse">
            <a:avLst/>
          </a:prstGeom>
          <a:solidFill>
            <a:srgbClr val="00FF00"/>
          </a:solidFill>
          <a:ln w="254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40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rPr>
              <a:t>D</a:t>
            </a:r>
            <a:endParaRPr kumimoji="0" lang="zh-CN" altLang="en-US" sz="240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5" name="圆角矩形 14"/>
          <p:cNvSpPr/>
          <p:nvPr>
            <p:custDataLst>
              <p:tags r:id="rId11"/>
            </p:custDataLst>
          </p:nvPr>
        </p:nvSpPr>
        <p:spPr bwMode="auto">
          <a:xfrm>
            <a:off x="7326086" y="5746979"/>
            <a:ext cx="1543050" cy="411480"/>
          </a:xfrm>
          <a:prstGeom prst="roundRect">
            <a:avLst/>
          </a:prstGeom>
          <a:solidFill>
            <a:srgbClr val="808080"/>
          </a:solidFill>
          <a:ln w="381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600" i="1"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12700" cap="flat" cmpd="sng" algn="ctr">
              <a:noFill/>
              <a:prstDash val="solid"/>
              <a:round/>
              <a:headEnd type="none" w="sm" len="sm"/>
              <a:tailEnd type="none" w="sm" len="sm"/>
            </a:ln>
            <a:effectLst/>
            <a:extLst>
              <a:ext uri="{91240B29-F687-4F45-9708-019B960494DF}">
                <a14:hiddenLine xmlns:a14="http://schemas.microsoft.com/office/drawing/2010/main" w="12700" cap="flat" cmpd="sng" algn="ctr">
                  <a:solidFill>
                    <a:schemeClr val="tx1"/>
                  </a:solidFill>
                  <a:prstDash val="solid"/>
                  <a:round/>
                  <a:headEnd type="none" w="sm" len="sm"/>
                  <a:tailEnd type="none" w="sm" len="sm"/>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1" u="none" strike="noStrike" cap="none" normalizeH="0" baseline="0" smtClean="0">
                <a:ln>
                  <a:noFill/>
                </a:ln>
                <a:solidFill>
                  <a:schemeClr val="tx1"/>
                </a:solidFill>
                <a:effectLst/>
                <a:latin typeface="Times New Roman" charset="0"/>
                <a:ea typeface="宋体" pitchFamily="2" charset="-122"/>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12700" cap="flat" cmpd="sng" algn="ctr">
              <a:noFill/>
              <a:prstDash val="solid"/>
              <a:round/>
              <a:headEnd type="none" w="sm" len="sm"/>
              <a:tailEnd type="none" w="sm" len="sm"/>
            </a:ln>
            <a:effectLst/>
            <a:extLst>
              <a:ext uri="{91240B29-F687-4F45-9708-019B960494DF}">
                <a14:hiddenLine xmlns:a14="http://schemas.microsoft.com/office/drawing/2010/main" w="12700" cap="flat" cmpd="sng" algn="ctr">
                  <a:solidFill>
                    <a:schemeClr val="tx1"/>
                  </a:solidFill>
                  <a:prstDash val="solid"/>
                  <a:round/>
                  <a:headEnd type="none" w="sm" len="sm"/>
                  <a:tailEnd type="none" w="sm" len="sm"/>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1" u="none" strike="noStrike" cap="none" normalizeH="0" baseline="0" smtClean="0">
                <a:ln>
                  <a:noFill/>
                </a:ln>
                <a:solidFill>
                  <a:schemeClr val="tx1"/>
                </a:solidFill>
                <a:effectLst/>
                <a:latin typeface="Times New Roman" charset="0"/>
                <a:ea typeface="宋体" pitchFamily="2" charset="-122"/>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03004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914400" y="1343660"/>
            <a:ext cx="7315200" cy="1434465"/>
          </a:xfrm>
          <a:prstGeom prst="rect">
            <a:avLst/>
          </a:prstGeom>
          <a:noFill/>
        </p:spPr>
        <p:txBody>
          <a:bodyPr vert="horz" wrap="square" rtlCol="0" anchor="ctr" anchorCtr="0">
            <a:noAutofit/>
          </a:bodyPr>
          <a:lstStyle/>
          <a:p>
            <a:r>
              <a:rPr lang="zh-CN" altLang="en-US" sz="2800" dirty="0" smtClean="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从瀑布模型</a:t>
            </a:r>
            <a:r>
              <a:rPr lang="zh-CN" altLang="en-US" sz="28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看，在它的生命周期中的八个阶段中，下面的几个选项中哪个环节出错，对软件的影响最大</a:t>
            </a:r>
            <a:r>
              <a:rPr lang="en-US" altLang="zh-CN" sz="28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  )</a:t>
            </a:r>
            <a:r>
              <a:rPr lang="zh-CN" altLang="en-US" sz="28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a:t>
            </a:r>
          </a:p>
        </p:txBody>
      </p:sp>
      <p:sp>
        <p:nvSpPr>
          <p:cNvPr id="7" name="文本框 6"/>
          <p:cNvSpPr txBox="1"/>
          <p:nvPr>
            <p:custDataLst>
              <p:tags r:id="rId3"/>
            </p:custDataLst>
          </p:nvPr>
        </p:nvSpPr>
        <p:spPr>
          <a:xfrm>
            <a:off x="1828800" y="3036437"/>
            <a:ext cx="6400800" cy="642938"/>
          </a:xfrm>
          <a:prstGeom prst="rect">
            <a:avLst/>
          </a:prstGeom>
          <a:noFill/>
        </p:spPr>
        <p:txBody>
          <a:bodyPr vert="horz" rtlCol="0" anchor="ctr" anchorCtr="0">
            <a:noAutofit/>
          </a:bodyPr>
          <a:lstStyle/>
          <a:p>
            <a:r>
              <a:rPr lang="zh-CN" altLang="en-US" sz="2800" dirty="0">
                <a:latin typeface="华文细黑" panose="02010600040101010101" pitchFamily="2" charset="-122"/>
                <a:ea typeface="华文细黑" panose="02010600040101010101" pitchFamily="2" charset="-122"/>
              </a:rPr>
              <a:t>详细设计阶段</a:t>
            </a:r>
            <a:endParaRPr lang="zh-CN" altLang="en-US" sz="28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8" name="文本框 7"/>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800" dirty="0">
                <a:latin typeface="华文细黑" panose="02010600040101010101" pitchFamily="2" charset="-122"/>
                <a:ea typeface="华文细黑" panose="02010600040101010101" pitchFamily="2" charset="-122"/>
              </a:rPr>
              <a:t>概要设计阶段</a:t>
            </a:r>
            <a:endParaRPr lang="zh-CN" altLang="en-US" sz="28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9" name="文本框 8"/>
          <p:cNvSpPr txBox="1"/>
          <p:nvPr>
            <p:custDataLst>
              <p:tags r:id="rId5"/>
            </p:custDataLst>
          </p:nvPr>
        </p:nvSpPr>
        <p:spPr>
          <a:xfrm>
            <a:off x="1828800" y="4250190"/>
            <a:ext cx="6400800" cy="642938"/>
          </a:xfrm>
          <a:prstGeom prst="rect">
            <a:avLst/>
          </a:prstGeom>
          <a:noFill/>
        </p:spPr>
        <p:txBody>
          <a:bodyPr vert="horz" rtlCol="0" anchor="ctr" anchorCtr="0">
            <a:noAutofit/>
          </a:bodyPr>
          <a:lstStyle/>
          <a:p>
            <a:r>
              <a:rPr lang="zh-CN" altLang="en-US" sz="2800" dirty="0">
                <a:latin typeface="华文细黑" panose="02010600040101010101" pitchFamily="2" charset="-122"/>
                <a:ea typeface="华文细黑" panose="02010600040101010101" pitchFamily="2" charset="-122"/>
              </a:rPr>
              <a:t>需求分析阶段</a:t>
            </a:r>
            <a:endParaRPr lang="zh-CN" altLang="en-US" sz="28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0" name="文本框 9"/>
          <p:cNvSpPr txBox="1"/>
          <p:nvPr>
            <p:custDataLst>
              <p:tags r:id="rId6"/>
            </p:custDataLst>
          </p:nvPr>
        </p:nvSpPr>
        <p:spPr>
          <a:xfrm>
            <a:off x="1828800" y="4824409"/>
            <a:ext cx="6400800" cy="642938"/>
          </a:xfrm>
          <a:prstGeom prst="rect">
            <a:avLst/>
          </a:prstGeom>
          <a:noFill/>
        </p:spPr>
        <p:txBody>
          <a:bodyPr vert="horz" rtlCol="0" anchor="ctr" anchorCtr="0">
            <a:noAutofit/>
          </a:bodyPr>
          <a:lstStyle/>
          <a:p>
            <a:r>
              <a:rPr lang="zh-CN" altLang="en-US" sz="2800" dirty="0">
                <a:latin typeface="华文细黑" panose="02010600040101010101" pitchFamily="2" charset="-122"/>
                <a:ea typeface="华文细黑" panose="02010600040101010101" pitchFamily="2" charset="-122"/>
              </a:rPr>
              <a:t>测试和运行阶段</a:t>
            </a:r>
            <a:endParaRPr lang="zh-CN" altLang="en-US" sz="28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1" name="椭圆 10"/>
          <p:cNvSpPr>
            <a:spLocks noChangeAspect="1"/>
          </p:cNvSpPr>
          <p:nvPr>
            <p:custDataLst>
              <p:tags r:id="rId7"/>
            </p:custDataLst>
          </p:nvPr>
        </p:nvSpPr>
        <p:spPr bwMode="auto">
          <a:xfrm>
            <a:off x="1114425" y="3100730"/>
            <a:ext cx="514350" cy="514350"/>
          </a:xfrm>
          <a:prstGeom prst="ellipse">
            <a:avLst/>
          </a:prstGeom>
          <a:solidFill>
            <a:srgbClr val="808080"/>
          </a:solidFill>
          <a:ln w="127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rPr>
              <a:t>A</a:t>
            </a:r>
            <a:endParaRPr kumimoji="0" lang="zh-CN" altLang="en-US" sz="2800" b="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2" name="椭圆 11"/>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rPr>
              <a:t>B</a:t>
            </a:r>
            <a:endParaRPr kumimoji="0" lang="zh-CN" altLang="en-US" sz="2800" b="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3" name="椭圆 12"/>
          <p:cNvSpPr>
            <a:spLocks noChangeAspect="1"/>
          </p:cNvSpPr>
          <p:nvPr>
            <p:custDataLst>
              <p:tags r:id="rId9"/>
            </p:custDataLst>
          </p:nvPr>
        </p:nvSpPr>
        <p:spPr bwMode="auto">
          <a:xfrm>
            <a:off x="1114425" y="4314483"/>
            <a:ext cx="514350" cy="514350"/>
          </a:xfrm>
          <a:prstGeom prst="ellipse">
            <a:avLst/>
          </a:prstGeom>
          <a:solidFill>
            <a:srgbClr val="00FF00"/>
          </a:solidFill>
          <a:ln w="254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rPr>
              <a:t>C</a:t>
            </a:r>
            <a:endParaRPr kumimoji="0" lang="zh-CN" altLang="en-US" sz="2800" b="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4" name="椭圆 13"/>
          <p:cNvSpPr>
            <a:spLocks noChangeAspect="1"/>
          </p:cNvSpPr>
          <p:nvPr>
            <p:custDataLst>
              <p:tags r:id="rId10"/>
            </p:custDataLst>
          </p:nvPr>
        </p:nvSpPr>
        <p:spPr bwMode="auto">
          <a:xfrm>
            <a:off x="1114425" y="4888702"/>
            <a:ext cx="514350" cy="514350"/>
          </a:xfrm>
          <a:prstGeom prst="ellipse">
            <a:avLst/>
          </a:prstGeom>
          <a:solidFill>
            <a:srgbClr val="808080"/>
          </a:solidFill>
          <a:ln w="127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2800" b="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rPr>
              <a:t>D</a:t>
            </a:r>
            <a:endParaRPr kumimoji="0" lang="zh-CN" altLang="en-US" sz="2800" b="0" u="none" strike="noStrike" cap="none" normalizeH="0" baseline="0" smtClean="0">
              <a:ln>
                <a:noFill/>
              </a:ln>
              <a:solidFill>
                <a:srgbClr val="FFFFFF"/>
              </a:solidFill>
              <a:effectLst/>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5" name="圆角矩形 14"/>
          <p:cNvSpPr/>
          <p:nvPr>
            <p:custDataLst>
              <p:tags r:id="rId11"/>
            </p:custDataLst>
          </p:nvPr>
        </p:nvSpPr>
        <p:spPr bwMode="auto">
          <a:xfrm>
            <a:off x="7467601" y="5757861"/>
            <a:ext cx="1543050" cy="411480"/>
          </a:xfrm>
          <a:prstGeom prst="roundRect">
            <a:avLst/>
          </a:prstGeom>
          <a:solidFill>
            <a:srgbClr val="808080"/>
          </a:solidFill>
          <a:ln w="38100" cap="flat" cmpd="sng" algn="ctr">
            <a:solidFill>
              <a:srgbClr val="000000"/>
            </a:solidFill>
            <a:prstDash val="solid"/>
            <a:round/>
            <a:headEnd type="none" w="sm" len="sm"/>
            <a:tailEnd type="none" w="sm" len="sm"/>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600" b="0" i="1"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bwMode="auto">
            <a:xfrm>
              <a:off x="0" y="0"/>
              <a:ext cx="9144000" cy="635000"/>
            </a:xfrm>
            <a:prstGeom prst="rect">
              <a:avLst/>
            </a:prstGeom>
            <a:solidFill>
              <a:srgbClr val="F6F7F8"/>
            </a:solidFill>
            <a:ln w="12700" cap="flat" cmpd="sng" algn="ctr">
              <a:noFill/>
              <a:prstDash val="solid"/>
              <a:round/>
              <a:headEnd type="none" w="sm" len="sm"/>
              <a:tailEnd type="none" w="sm" len="sm"/>
            </a:ln>
            <a:effectLst/>
            <a:extLst>
              <a:ext uri="{91240B29-F687-4F45-9708-019B960494DF}">
                <a14:hiddenLine xmlns:a14="http://schemas.microsoft.com/office/drawing/2010/main" w="12700" cap="flat" cmpd="sng" algn="ctr">
                  <a:solidFill>
                    <a:schemeClr val="tx1"/>
                  </a:solidFill>
                  <a:prstDash val="solid"/>
                  <a:round/>
                  <a:headEnd type="none" w="sm" len="sm"/>
                  <a:tailEnd type="none" w="sm" len="sm"/>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1" u="none" strike="noStrike" cap="none" normalizeH="0" baseline="0" smtClean="0">
                <a:ln>
                  <a:noFill/>
                </a:ln>
                <a:solidFill>
                  <a:schemeClr val="tx1"/>
                </a:solidFill>
                <a:effectLst/>
                <a:latin typeface="Times New Roman" charset="0"/>
                <a:ea typeface="宋体" pitchFamily="2" charset="-122"/>
              </a:endParaRPr>
            </a:p>
          </p:txBody>
        </p:sp>
        <p:sp>
          <p:nvSpPr>
            <p:cNvPr id="17" name="ColorBlock"/>
            <p:cNvSpPr/>
            <p:nvPr>
              <p:custDataLst>
                <p:tags r:id="rId15"/>
              </p:custDataLst>
            </p:nvPr>
          </p:nvSpPr>
          <p:spPr bwMode="auto">
            <a:xfrm>
              <a:off x="0" y="0"/>
              <a:ext cx="190500" cy="635000"/>
            </a:xfrm>
            <a:prstGeom prst="rect">
              <a:avLst/>
            </a:prstGeom>
            <a:solidFill>
              <a:srgbClr val="639EF4"/>
            </a:solidFill>
            <a:ln w="12700" cap="flat" cmpd="sng" algn="ctr">
              <a:noFill/>
              <a:prstDash val="solid"/>
              <a:round/>
              <a:headEnd type="none" w="sm" len="sm"/>
              <a:tailEnd type="none" w="sm" len="sm"/>
            </a:ln>
            <a:effectLst/>
            <a:extLst>
              <a:ext uri="{91240B29-F687-4F45-9708-019B960494DF}">
                <a14:hiddenLine xmlns:a14="http://schemas.microsoft.com/office/drawing/2010/main" w="12700" cap="flat" cmpd="sng" algn="ctr">
                  <a:solidFill>
                    <a:schemeClr val="tx1"/>
                  </a:solidFill>
                  <a:prstDash val="solid"/>
                  <a:round/>
                  <a:headEnd type="none" w="sm" len="sm"/>
                  <a:tailEnd type="none" w="sm" len="sm"/>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1" u="none" strike="noStrike" cap="none" normalizeH="0" baseline="0" smtClean="0">
                <a:ln>
                  <a:noFill/>
                </a:ln>
                <a:solidFill>
                  <a:schemeClr val="tx1"/>
                </a:solidFill>
                <a:effectLst/>
                <a:latin typeface="Times New Roman" charset="0"/>
                <a:ea typeface="宋体" pitchFamily="2" charset="-122"/>
              </a:endParaRPr>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25422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快速原型模型</a:t>
            </a:r>
            <a:endParaRPr lang="en-US" altLang="zh-CN" dirty="0"/>
          </a:p>
        </p:txBody>
      </p:sp>
      <p:sp>
        <p:nvSpPr>
          <p:cNvPr id="3" name="内容占位符 2"/>
          <p:cNvSpPr>
            <a:spLocks noGrp="1"/>
          </p:cNvSpPr>
          <p:nvPr>
            <p:ph idx="1"/>
          </p:nvPr>
        </p:nvSpPr>
        <p:spPr>
          <a:xfrm>
            <a:off x="609600" y="1494063"/>
            <a:ext cx="8001000" cy="1961050"/>
          </a:xfrm>
        </p:spPr>
        <p:txBody>
          <a:bodyPr/>
          <a:lstStyle/>
          <a:p>
            <a:r>
              <a:rPr lang="zh-CN" altLang="zh-CN" dirty="0" smtClean="0">
                <a:solidFill>
                  <a:prstClr val="black"/>
                </a:solidFill>
                <a:latin typeface="华文细黑" panose="02010600040101010101" pitchFamily="2" charset="-122"/>
              </a:rPr>
              <a:t>快速</a:t>
            </a:r>
            <a:r>
              <a:rPr lang="zh-CN" altLang="zh-CN" dirty="0">
                <a:solidFill>
                  <a:prstClr val="black"/>
                </a:solidFill>
                <a:latin typeface="华文细黑" panose="02010600040101010101" pitchFamily="2" charset="-122"/>
              </a:rPr>
              <a:t>原型是快速建立起来</a:t>
            </a:r>
            <a:r>
              <a:rPr lang="zh-CN" altLang="zh-CN" dirty="0" smtClean="0">
                <a:solidFill>
                  <a:prstClr val="black"/>
                </a:solidFill>
                <a:latin typeface="华文细黑" panose="02010600040101010101" pitchFamily="2" charset="-122"/>
              </a:rPr>
              <a:t>的</a:t>
            </a:r>
            <a:r>
              <a:rPr lang="zh-CN" altLang="en-US" dirty="0">
                <a:solidFill>
                  <a:prstClr val="black"/>
                </a:solidFill>
              </a:rPr>
              <a:t>，</a:t>
            </a:r>
            <a:r>
              <a:rPr lang="zh-CN" altLang="zh-CN" dirty="0" smtClean="0">
                <a:solidFill>
                  <a:prstClr val="black"/>
                </a:solidFill>
                <a:latin typeface="华文细黑" panose="02010600040101010101" pitchFamily="2" charset="-122"/>
              </a:rPr>
              <a:t>可以</a:t>
            </a:r>
            <a:r>
              <a:rPr lang="zh-CN" altLang="zh-CN" dirty="0">
                <a:solidFill>
                  <a:prstClr val="black"/>
                </a:solidFill>
                <a:latin typeface="华文细黑" panose="02010600040101010101" pitchFamily="2" charset="-122"/>
              </a:rPr>
              <a:t>在计算机上运行的程序，它所能完成的功能往往是最终产品能完成的功能的一个子集</a:t>
            </a:r>
            <a:r>
              <a:rPr lang="zh-CN" altLang="zh-CN" dirty="0" smtClean="0">
                <a:solidFill>
                  <a:prstClr val="black"/>
                </a:solidFill>
                <a:latin typeface="华文细黑" panose="02010600040101010101" pitchFamily="2" charset="-122"/>
              </a:rPr>
              <a:t>。</a:t>
            </a:r>
            <a:endParaRPr lang="zh-CN" altLang="en-US" dirty="0"/>
          </a:p>
        </p:txBody>
      </p:sp>
    </p:spTree>
    <p:extLst>
      <p:ext uri="{BB962C8B-B14F-4D97-AF65-F5344CB8AC3E}">
        <p14:creationId xmlns:p14="http://schemas.microsoft.com/office/powerpoint/2010/main" val="59181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快速原型模型</a:t>
            </a:r>
            <a:endParaRPr lang="en-US" altLang="zh-CN" dirty="0"/>
          </a:p>
        </p:txBody>
      </p:sp>
      <p:sp>
        <p:nvSpPr>
          <p:cNvPr id="7" name="内容占位符 6"/>
          <p:cNvSpPr>
            <a:spLocks noGrp="1"/>
          </p:cNvSpPr>
          <p:nvPr>
            <p:ph idx="1"/>
          </p:nvPr>
        </p:nvSpPr>
        <p:spPr>
          <a:xfrm>
            <a:off x="684213" y="1412875"/>
            <a:ext cx="4116387" cy="4321175"/>
          </a:xfrm>
        </p:spPr>
        <p:txBody>
          <a:bodyPr/>
          <a:lstStyle/>
          <a:p>
            <a:pPr>
              <a:defRPr/>
            </a:pPr>
            <a:r>
              <a:rPr lang="zh-CN" altLang="zh-CN" dirty="0">
                <a:solidFill>
                  <a:prstClr val="black"/>
                </a:solidFill>
              </a:rPr>
              <a:t>快速原型模型是不带反馈环的，这正是这种过程模型的主要优点： 软件产品的开发基本上是线性顺序进行的。</a:t>
            </a:r>
            <a:endParaRPr lang="en-US" altLang="zh-CN" dirty="0">
              <a:solidFill>
                <a:prstClr val="black"/>
              </a:solidFill>
            </a:endParaRPr>
          </a:p>
          <a:p>
            <a:pPr>
              <a:defRPr/>
            </a:pPr>
            <a:r>
              <a:rPr lang="zh-CN" altLang="zh-CN" dirty="0">
                <a:solidFill>
                  <a:prstClr val="black"/>
                </a:solidFill>
              </a:rPr>
              <a:t>能基本上做到线性顺序开发</a:t>
            </a:r>
            <a:endParaRPr lang="en-US" altLang="zh-CN" dirty="0">
              <a:solidFill>
                <a:prstClr val="black"/>
              </a:solidFill>
            </a:endParaRPr>
          </a:p>
          <a:p>
            <a:endParaRPr lang="zh-CN" altLang="en-US" dirty="0"/>
          </a:p>
        </p:txBody>
      </p:sp>
      <p:pic>
        <p:nvPicPr>
          <p:cNvPr id="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510958"/>
            <a:ext cx="3820885" cy="465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430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快速原型模型相邻阶段无反馈的原因</a:t>
            </a:r>
            <a:endParaRPr lang="zh-CN" altLang="en-US" dirty="0"/>
          </a:p>
        </p:txBody>
      </p:sp>
      <p:sp>
        <p:nvSpPr>
          <p:cNvPr id="3" name="内容占位符 2"/>
          <p:cNvSpPr>
            <a:spLocks noGrp="1"/>
          </p:cNvSpPr>
          <p:nvPr>
            <p:ph idx="1"/>
          </p:nvPr>
        </p:nvSpPr>
        <p:spPr>
          <a:xfrm>
            <a:off x="609600" y="1494063"/>
            <a:ext cx="8001000" cy="3684598"/>
          </a:xfrm>
        </p:spPr>
        <p:txBody>
          <a:bodyPr/>
          <a:lstStyle/>
          <a:p>
            <a:r>
              <a:rPr lang="zh-CN" altLang="zh-CN" sz="2800" dirty="0" smtClean="0"/>
              <a:t>原型</a:t>
            </a:r>
            <a:r>
              <a:rPr lang="zh-CN" altLang="zh-CN" sz="2800" dirty="0"/>
              <a:t>系统已经通过与用户交互而得到验证，据此产生的规格说明文档正确地描述了用户需求，因此，在开发过程的后续阶段不会因为发现了规格说明文档的错误而进行较大的返工</a:t>
            </a:r>
            <a:r>
              <a:rPr lang="zh-CN" altLang="zh-CN" sz="2800" dirty="0" smtClean="0"/>
              <a:t>。</a:t>
            </a:r>
            <a:endParaRPr lang="en-US" altLang="zh-CN" sz="2800" dirty="0" smtClean="0"/>
          </a:p>
          <a:p>
            <a:r>
              <a:rPr lang="zh-CN" altLang="zh-CN" sz="2800" dirty="0"/>
              <a:t>开发人员通过建立原型系统已经学到了许多东西，因此，在设计和编码阶段发生错误的可能性也比较小，这自然减少了在后续阶段需要改正前面阶段所犯错误的可能性</a:t>
            </a:r>
            <a:r>
              <a:rPr lang="zh-CN" altLang="zh-CN" sz="2800" dirty="0" smtClean="0"/>
              <a:t>。</a:t>
            </a:r>
            <a:endParaRPr lang="en-US" altLang="zh-CN" sz="2800" dirty="0" smtClean="0"/>
          </a:p>
        </p:txBody>
      </p:sp>
    </p:spTree>
    <p:extLst>
      <p:ext uri="{BB962C8B-B14F-4D97-AF65-F5344CB8AC3E}">
        <p14:creationId xmlns:p14="http://schemas.microsoft.com/office/powerpoint/2010/main" val="484305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增量模型</a:t>
            </a:r>
          </a:p>
        </p:txBody>
      </p:sp>
      <p:sp>
        <p:nvSpPr>
          <p:cNvPr id="3" name="内容占位符 2"/>
          <p:cNvSpPr>
            <a:spLocks noGrp="1"/>
          </p:cNvSpPr>
          <p:nvPr>
            <p:ph idx="1"/>
          </p:nvPr>
        </p:nvSpPr>
        <p:spPr>
          <a:xfrm>
            <a:off x="609601" y="1494062"/>
            <a:ext cx="3200399" cy="4220937"/>
          </a:xfrm>
        </p:spPr>
        <p:txBody>
          <a:bodyPr/>
          <a:lstStyle/>
          <a:p>
            <a:r>
              <a:rPr lang="zh-CN" altLang="zh-CN" sz="2400" dirty="0">
                <a:solidFill>
                  <a:prstClr val="black"/>
                </a:solidFill>
              </a:rPr>
              <a:t>增量模型也称为渐增模型。</a:t>
            </a:r>
            <a:r>
              <a:rPr lang="zh-CN" altLang="en-US" sz="2400" dirty="0">
                <a:solidFill>
                  <a:prstClr val="black"/>
                </a:solidFill>
              </a:rPr>
              <a:t>核心思想是</a:t>
            </a:r>
            <a:r>
              <a:rPr lang="zh-CN" altLang="zh-CN" sz="2400" dirty="0">
                <a:solidFill>
                  <a:prstClr val="black"/>
                </a:solidFill>
              </a:rPr>
              <a:t>把软件产品作为一系列的增量构件来设计、编码、集成和测试。</a:t>
            </a:r>
            <a:endParaRPr lang="en-US" altLang="zh-CN" sz="2400" dirty="0">
              <a:solidFill>
                <a:prstClr val="black"/>
              </a:solidFill>
            </a:endParaRPr>
          </a:p>
          <a:p>
            <a:r>
              <a:rPr lang="zh-CN" altLang="en-US" sz="2400" dirty="0">
                <a:solidFill>
                  <a:prstClr val="black"/>
                </a:solidFill>
              </a:rPr>
              <a:t>第一个增量构件往往实现软件的基本需求，提供最核心的功能</a:t>
            </a:r>
          </a:p>
          <a:p>
            <a:endParaRPr lang="zh-CN" altLang="en-US" dirty="0"/>
          </a:p>
        </p:txBody>
      </p:sp>
      <p:pic>
        <p:nvPicPr>
          <p:cNvPr id="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1632857"/>
            <a:ext cx="5070475" cy="360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0406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增量</a:t>
            </a:r>
            <a:r>
              <a:rPr lang="zh-CN" altLang="en-US" dirty="0" smtClean="0"/>
              <a:t>模型的优点</a:t>
            </a:r>
            <a:endParaRPr lang="zh-CN" altLang="en-US" dirty="0"/>
          </a:p>
        </p:txBody>
      </p:sp>
      <p:sp>
        <p:nvSpPr>
          <p:cNvPr id="7" name="内容占位符 6"/>
          <p:cNvSpPr>
            <a:spLocks noGrp="1"/>
          </p:cNvSpPr>
          <p:nvPr>
            <p:ph idx="1"/>
          </p:nvPr>
        </p:nvSpPr>
        <p:spPr>
          <a:xfrm>
            <a:off x="5083629" y="1412875"/>
            <a:ext cx="3520621" cy="4321175"/>
          </a:xfrm>
        </p:spPr>
        <p:txBody>
          <a:bodyPr/>
          <a:lstStyle/>
          <a:p>
            <a:r>
              <a:rPr lang="zh-CN" altLang="en-US" sz="2400" dirty="0"/>
              <a:t>能在较短时间内向用户提交可完成部分工作的产品</a:t>
            </a:r>
          </a:p>
          <a:p>
            <a:r>
              <a:rPr lang="zh-CN" altLang="en-US" sz="2400" dirty="0"/>
              <a:t>逐步增加产品功能可以使用户有较充裕的时间学习和适应新产品，从而减少一个全新的软件可能给客户组织带来的冲击。</a:t>
            </a:r>
          </a:p>
          <a:p>
            <a:endParaRPr lang="zh-CN" altLang="en-US" dirty="0"/>
          </a:p>
        </p:txBody>
      </p:sp>
      <p:pic>
        <p:nvPicPr>
          <p:cNvPr id="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93" y="1600201"/>
            <a:ext cx="4616036"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6313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使用增量模型的困难</a:t>
            </a:r>
          </a:p>
        </p:txBody>
      </p:sp>
      <p:sp>
        <p:nvSpPr>
          <p:cNvPr id="3" name="内容占位符 2"/>
          <p:cNvSpPr>
            <a:spLocks noGrp="1"/>
          </p:cNvSpPr>
          <p:nvPr>
            <p:ph idx="1"/>
          </p:nvPr>
        </p:nvSpPr>
        <p:spPr>
          <a:xfrm>
            <a:off x="609600" y="1494063"/>
            <a:ext cx="8001000" cy="3770776"/>
          </a:xfrm>
        </p:spPr>
        <p:txBody>
          <a:bodyPr/>
          <a:lstStyle/>
          <a:p>
            <a:r>
              <a:rPr lang="zh-CN" altLang="en-US" dirty="0" smtClean="0"/>
              <a:t>在</a:t>
            </a:r>
            <a:r>
              <a:rPr lang="zh-CN" altLang="en-US" dirty="0"/>
              <a:t>把每个新的增量构件集成到现有软件体系结构中时，必须不破坏原来已经开发出的产品</a:t>
            </a:r>
          </a:p>
          <a:p>
            <a:r>
              <a:rPr lang="zh-CN" altLang="en-US" dirty="0"/>
              <a:t>必须把软件的体系结构设计得便于按这种方式进行扩充，向现有产品中加入新构件的过程必须简单、方便，也就是说，软件体系结构必须是开放的</a:t>
            </a:r>
            <a:r>
              <a:rPr lang="zh-CN" altLang="en-US" dirty="0" smtClean="0"/>
              <a:t>。</a:t>
            </a:r>
            <a:endParaRPr lang="zh-CN" altLang="en-US" dirty="0"/>
          </a:p>
        </p:txBody>
      </p:sp>
    </p:spTree>
    <p:extLst>
      <p:ext uri="{BB962C8B-B14F-4D97-AF65-F5344CB8AC3E}">
        <p14:creationId xmlns:p14="http://schemas.microsoft.com/office/powerpoint/2010/main" val="847298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风险更大的增量模型</a:t>
            </a:r>
          </a:p>
        </p:txBody>
      </p:sp>
      <p:pic>
        <p:nvPicPr>
          <p:cNvPr id="5"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15" y="2016960"/>
            <a:ext cx="8267747" cy="285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988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螺旋模型</a:t>
            </a:r>
          </a:p>
        </p:txBody>
      </p:sp>
      <p:sp>
        <p:nvSpPr>
          <p:cNvPr id="3" name="内容占位符 2"/>
          <p:cNvSpPr>
            <a:spLocks noGrp="1"/>
          </p:cNvSpPr>
          <p:nvPr>
            <p:ph idx="1"/>
          </p:nvPr>
        </p:nvSpPr>
        <p:spPr>
          <a:xfrm>
            <a:off x="609600" y="1494063"/>
            <a:ext cx="3295964" cy="4493080"/>
          </a:xfrm>
        </p:spPr>
        <p:txBody>
          <a:bodyPr/>
          <a:lstStyle/>
          <a:p>
            <a:r>
              <a:rPr lang="zh-CN" altLang="en-US" sz="2400" dirty="0"/>
              <a:t>螺旋模型的基本思想是，使用原型及其他方法来尽量降低</a:t>
            </a:r>
            <a:r>
              <a:rPr lang="zh-CN" altLang="en-US" sz="2400" dirty="0" smtClean="0"/>
              <a:t>风险</a:t>
            </a:r>
            <a:endParaRPr lang="zh-CN" altLang="en-US" sz="2400" dirty="0"/>
          </a:p>
          <a:p>
            <a:r>
              <a:rPr lang="zh-CN" altLang="en-US" sz="2400" dirty="0"/>
              <a:t>理解这种模型的一个简便方法，是把它看作在每个阶段之前都增加了风险分析过程的快速原型模型。</a:t>
            </a:r>
          </a:p>
        </p:txBody>
      </p:sp>
      <p:pic>
        <p:nvPicPr>
          <p:cNvPr id="6"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3660" y="1494063"/>
            <a:ext cx="4167825" cy="4079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p:cNvSpPr txBox="1">
            <a:spLocks noChangeArrowheads="1"/>
          </p:cNvSpPr>
          <p:nvPr/>
        </p:nvSpPr>
        <p:spPr bwMode="auto">
          <a:xfrm>
            <a:off x="3317735" y="5219579"/>
            <a:ext cx="3455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0" fontAlgn="base">
              <a:spcBef>
                <a:spcPct val="0"/>
              </a:spcBef>
              <a:spcAft>
                <a:spcPct val="0"/>
              </a:spcAft>
              <a:defRPr/>
            </a:pPr>
            <a:r>
              <a:rPr lang="zh-CN" altLang="en-US" sz="2400" dirty="0">
                <a:solidFill>
                  <a:srgbClr val="0000FF"/>
                </a:solidFill>
                <a:latin typeface="华文细黑" panose="02010600040101010101" pitchFamily="2" charset="-122"/>
                <a:ea typeface="华文细黑" panose="02010600040101010101" pitchFamily="2" charset="-122"/>
              </a:rPr>
              <a:t>图</a:t>
            </a:r>
            <a:r>
              <a:rPr lang="en-US" altLang="zh-CN" sz="2400" dirty="0">
                <a:solidFill>
                  <a:srgbClr val="0000FF"/>
                </a:solidFill>
                <a:latin typeface="华文细黑" panose="02010600040101010101" pitchFamily="2" charset="-122"/>
                <a:ea typeface="华文细黑" panose="02010600040101010101" pitchFamily="2" charset="-122"/>
              </a:rPr>
              <a:t>1.7 </a:t>
            </a:r>
            <a:r>
              <a:rPr lang="zh-CN" altLang="en-US" sz="2400" dirty="0" smtClean="0">
                <a:solidFill>
                  <a:srgbClr val="0000FF"/>
                </a:solidFill>
                <a:latin typeface="华文细黑" panose="02010600040101010101" pitchFamily="2" charset="-122"/>
                <a:ea typeface="华文细黑" panose="02010600040101010101" pitchFamily="2" charset="-122"/>
              </a:rPr>
              <a:t>简单</a:t>
            </a:r>
            <a:r>
              <a:rPr lang="zh-CN" altLang="en-US" sz="2400" dirty="0">
                <a:solidFill>
                  <a:srgbClr val="0000FF"/>
                </a:solidFill>
                <a:latin typeface="华文细黑" panose="02010600040101010101" pitchFamily="2" charset="-122"/>
                <a:ea typeface="华文细黑" panose="02010600040101010101" pitchFamily="2" charset="-122"/>
              </a:rPr>
              <a:t>的</a:t>
            </a:r>
            <a:r>
              <a:rPr lang="zh-CN" altLang="en-US" sz="2400" dirty="0" smtClean="0">
                <a:solidFill>
                  <a:srgbClr val="0000FF"/>
                </a:solidFill>
                <a:latin typeface="华文细黑" panose="02010600040101010101" pitchFamily="2" charset="-122"/>
                <a:ea typeface="华文细黑" panose="02010600040101010101" pitchFamily="2" charset="-122"/>
              </a:rPr>
              <a:t>螺旋</a:t>
            </a:r>
            <a:r>
              <a:rPr lang="zh-CN" altLang="en-US" sz="2400" dirty="0">
                <a:solidFill>
                  <a:srgbClr val="0000FF"/>
                </a:solidFill>
                <a:latin typeface="华文细黑" panose="02010600040101010101" pitchFamily="2" charset="-122"/>
                <a:ea typeface="华文细黑" panose="02010600040101010101" pitchFamily="2" charset="-122"/>
              </a:rPr>
              <a:t>模型</a:t>
            </a:r>
            <a:endParaRPr lang="en-US" altLang="zh-CN" sz="2400" dirty="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225308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教材</a:t>
            </a:r>
            <a:endParaRPr lang="zh-CN" altLang="en-US" dirty="0"/>
          </a:p>
        </p:txBody>
      </p:sp>
      <p:sp>
        <p:nvSpPr>
          <p:cNvPr id="3" name="内容占位符 2"/>
          <p:cNvSpPr>
            <a:spLocks noGrp="1"/>
          </p:cNvSpPr>
          <p:nvPr>
            <p:ph idx="1"/>
          </p:nvPr>
        </p:nvSpPr>
        <p:spPr>
          <a:xfrm>
            <a:off x="3921034" y="1459007"/>
            <a:ext cx="4754880" cy="4259580"/>
          </a:xfrm>
        </p:spPr>
        <p:txBody>
          <a:bodyPr/>
          <a:lstStyle/>
          <a:p>
            <a:r>
              <a:rPr lang="en-US" altLang="zh-CN" dirty="0" smtClean="0"/>
              <a:t>ISBN</a:t>
            </a:r>
            <a:r>
              <a:rPr lang="zh-CN" altLang="en-US" dirty="0" smtClean="0"/>
              <a:t>：</a:t>
            </a:r>
            <a:r>
              <a:rPr lang="en-US" altLang="zh-CN" dirty="0" smtClean="0"/>
              <a:t>9787302330981</a:t>
            </a:r>
          </a:p>
          <a:p>
            <a:r>
              <a:rPr lang="zh-CN" altLang="en-US" dirty="0" smtClean="0"/>
              <a:t>出版社：清华大学</a:t>
            </a:r>
            <a:endParaRPr lang="en-US" altLang="zh-CN" dirty="0" smtClean="0"/>
          </a:p>
          <a:p>
            <a:r>
              <a:rPr lang="en-US" altLang="zh-CN" dirty="0" smtClean="0"/>
              <a:t>2015.7</a:t>
            </a:r>
            <a:r>
              <a:rPr lang="zh-CN" altLang="en-US" dirty="0" smtClean="0"/>
              <a:t>月修订</a:t>
            </a:r>
            <a:endParaRPr lang="en-US" altLang="zh-CN" dirty="0" smtClean="0"/>
          </a:p>
          <a:p>
            <a:r>
              <a:rPr lang="en-US" altLang="zh-CN" dirty="0" smtClean="0"/>
              <a:t>21</a:t>
            </a:r>
            <a:r>
              <a:rPr lang="zh-CN" altLang="en-US" dirty="0" smtClean="0"/>
              <a:t>世纪软件工程专业规划教材</a:t>
            </a:r>
            <a:r>
              <a:rPr lang="en-US" altLang="zh-CN" dirty="0" smtClean="0"/>
              <a:t>·“</a:t>
            </a:r>
            <a:r>
              <a:rPr lang="zh-CN" altLang="en-US" dirty="0" smtClean="0"/>
              <a:t>十二五”普通高等教育本科国家级规划教材</a:t>
            </a:r>
            <a:endParaRPr lang="en-US" altLang="zh-CN" dirty="0" smtClean="0"/>
          </a:p>
          <a:p>
            <a:r>
              <a:rPr lang="zh-CN" altLang="en-US" dirty="0"/>
              <a:t>￥</a:t>
            </a:r>
            <a:r>
              <a:rPr lang="en-US" altLang="zh-CN" dirty="0" smtClean="0"/>
              <a:t>29.10</a:t>
            </a:r>
            <a:r>
              <a:rPr lang="zh-CN" altLang="en-US" dirty="0" smtClean="0"/>
              <a:t>（</a:t>
            </a:r>
            <a:r>
              <a:rPr lang="en-US" altLang="zh-CN" dirty="0" err="1" smtClean="0"/>
              <a:t>jd</a:t>
            </a:r>
            <a:r>
              <a:rPr lang="zh-CN" altLang="en-US" dirty="0" smtClean="0"/>
              <a:t>价）</a:t>
            </a:r>
            <a:endParaRPr lang="zh-CN" altLang="en-US" dirty="0"/>
          </a:p>
        </p:txBody>
      </p:sp>
      <p:pic>
        <p:nvPicPr>
          <p:cNvPr id="1028" name="Picture 4" descr="https://gss1.bdstatic.com/9vo3dSag_xI4khGkpoWK1HF6hhy/baike/c0%3Dbaike220%2C5%2C5%2C220%2C73/sign=2843a9d8d7a20cf4529df68d17602053/ae51f3deb48f8c54e52feb703d292df5e1fe7ff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459007"/>
            <a:ext cx="3035781" cy="425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7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完整的螺旋模型</a:t>
            </a:r>
            <a:endParaRPr lang="zh-CN" altLang="en-US" dirty="0"/>
          </a:p>
        </p:txBody>
      </p:sp>
      <p:sp>
        <p:nvSpPr>
          <p:cNvPr id="7" name="TextBox 7"/>
          <p:cNvSpPr txBox="1">
            <a:spLocks noChangeArrowheads="1"/>
          </p:cNvSpPr>
          <p:nvPr/>
        </p:nvSpPr>
        <p:spPr bwMode="auto">
          <a:xfrm>
            <a:off x="2830512" y="5734538"/>
            <a:ext cx="3455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0" fontAlgn="base">
              <a:spcBef>
                <a:spcPct val="0"/>
              </a:spcBef>
              <a:spcAft>
                <a:spcPct val="0"/>
              </a:spcAft>
              <a:defRPr/>
            </a:pPr>
            <a:r>
              <a:rPr lang="zh-CN" altLang="en-US" sz="2400" dirty="0">
                <a:solidFill>
                  <a:prstClr val="black"/>
                </a:solidFill>
                <a:latin typeface="华文细黑" panose="02010600040101010101" pitchFamily="2" charset="-122"/>
                <a:ea typeface="华文细黑" panose="02010600040101010101" pitchFamily="2" charset="-122"/>
              </a:rPr>
              <a:t>图</a:t>
            </a:r>
            <a:r>
              <a:rPr lang="en-US" altLang="zh-CN" sz="2400" dirty="0" smtClean="0">
                <a:solidFill>
                  <a:prstClr val="black"/>
                </a:solidFill>
                <a:latin typeface="华文细黑" panose="02010600040101010101" pitchFamily="2" charset="-122"/>
                <a:ea typeface="华文细黑" panose="02010600040101010101" pitchFamily="2" charset="-122"/>
              </a:rPr>
              <a:t>1.8 </a:t>
            </a:r>
            <a:r>
              <a:rPr lang="zh-CN" altLang="en-US" sz="2400" dirty="0" smtClean="0">
                <a:solidFill>
                  <a:prstClr val="black"/>
                </a:solidFill>
                <a:latin typeface="华文细黑" panose="02010600040101010101" pitchFamily="2" charset="-122"/>
                <a:ea typeface="华文细黑" panose="02010600040101010101" pitchFamily="2" charset="-122"/>
              </a:rPr>
              <a:t>完整的螺旋</a:t>
            </a:r>
            <a:r>
              <a:rPr lang="zh-CN" altLang="en-US" sz="2400" dirty="0">
                <a:solidFill>
                  <a:prstClr val="black"/>
                </a:solidFill>
                <a:latin typeface="华文细黑" panose="02010600040101010101" pitchFamily="2" charset="-122"/>
                <a:ea typeface="华文细黑" panose="02010600040101010101" pitchFamily="2" charset="-122"/>
              </a:rPr>
              <a:t>模型</a:t>
            </a:r>
            <a:endParaRPr lang="en-US" altLang="zh-CN" sz="2400" dirty="0">
              <a:solidFill>
                <a:prstClr val="black"/>
              </a:solidFill>
              <a:latin typeface="华文细黑" panose="02010600040101010101" pitchFamily="2" charset="-122"/>
              <a:ea typeface="华文细黑" panose="02010600040101010101" pitchFamily="2" charset="-122"/>
            </a:endParaRPr>
          </a:p>
        </p:txBody>
      </p:sp>
      <p:pic>
        <p:nvPicPr>
          <p:cNvPr id="8" name="Picture 2" descr="螺旋模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164" y="1224536"/>
            <a:ext cx="5198683" cy="4411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088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喷泉模型</a:t>
            </a:r>
          </a:p>
        </p:txBody>
      </p:sp>
      <p:sp>
        <p:nvSpPr>
          <p:cNvPr id="3" name="内容占位符 2"/>
          <p:cNvSpPr>
            <a:spLocks noGrp="1"/>
          </p:cNvSpPr>
          <p:nvPr>
            <p:ph idx="1"/>
          </p:nvPr>
        </p:nvSpPr>
        <p:spPr>
          <a:xfrm>
            <a:off x="609601" y="1494063"/>
            <a:ext cx="4125686" cy="4645480"/>
          </a:xfrm>
        </p:spPr>
        <p:txBody>
          <a:bodyPr/>
          <a:lstStyle/>
          <a:p>
            <a:r>
              <a:rPr lang="zh-CN" altLang="en-US" sz="2400" dirty="0"/>
              <a:t>典型的面向对象的软件过程模型之一。</a:t>
            </a:r>
          </a:p>
          <a:p>
            <a:r>
              <a:rPr lang="zh-CN" altLang="en-US" sz="2400" dirty="0"/>
              <a:t>图中代表不同阶段的圆圈相互重叠，这明确表示两个活动之间存在交迭；</a:t>
            </a:r>
          </a:p>
          <a:p>
            <a:r>
              <a:rPr lang="zh-CN" altLang="en-US" sz="2400" dirty="0"/>
              <a:t>图中在一个阶段内的向下箭头代表该阶段内的迭代</a:t>
            </a:r>
          </a:p>
          <a:p>
            <a:r>
              <a:rPr lang="zh-CN" altLang="en-US" sz="2400" dirty="0"/>
              <a:t>图中较小的圆圈代表维护，圆圈较小象征着采用了面向对象范型之后维护时间缩短了。</a:t>
            </a:r>
          </a:p>
          <a:p>
            <a:endParaRPr lang="zh-CN" altLang="en-US" dirty="0"/>
          </a:p>
        </p:txBody>
      </p:sp>
      <p:pic>
        <p:nvPicPr>
          <p:cNvPr id="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35287" y="1443717"/>
            <a:ext cx="3858985" cy="474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393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Rational</a:t>
            </a:r>
            <a:r>
              <a:rPr lang="zh-CN" altLang="en-US" dirty="0"/>
              <a:t>统一</a:t>
            </a:r>
            <a:r>
              <a:rPr lang="zh-CN" altLang="en-US" dirty="0" smtClean="0"/>
              <a:t>过程的概念</a:t>
            </a:r>
            <a:endParaRPr lang="en-US" altLang="zh-CN" dirty="0"/>
          </a:p>
        </p:txBody>
      </p:sp>
      <p:sp>
        <p:nvSpPr>
          <p:cNvPr id="3" name="内容占位符 2"/>
          <p:cNvSpPr>
            <a:spLocks noGrp="1"/>
          </p:cNvSpPr>
          <p:nvPr>
            <p:ph idx="1"/>
          </p:nvPr>
        </p:nvSpPr>
        <p:spPr/>
        <p:txBody>
          <a:bodyPr/>
          <a:lstStyle/>
          <a:p>
            <a:r>
              <a:rPr lang="en-US" altLang="zh-CN" dirty="0" smtClean="0"/>
              <a:t>Rational</a:t>
            </a:r>
            <a:r>
              <a:rPr lang="zh-CN" altLang="en-US" dirty="0"/>
              <a:t>统一过程（</a:t>
            </a:r>
            <a:r>
              <a:rPr lang="en-US" altLang="zh-CN" dirty="0"/>
              <a:t>Rational Unified Process, RUP</a:t>
            </a:r>
            <a:r>
              <a:rPr lang="zh-CN" altLang="en-US" dirty="0"/>
              <a:t>）是由</a:t>
            </a:r>
            <a:r>
              <a:rPr lang="en-US" altLang="zh-CN" dirty="0"/>
              <a:t>Rational</a:t>
            </a:r>
            <a:r>
              <a:rPr lang="zh-CN" altLang="en-US" dirty="0"/>
              <a:t>软件公司推出的一种软件过程</a:t>
            </a:r>
            <a:r>
              <a:rPr lang="zh-CN" altLang="en-US" dirty="0" smtClean="0"/>
              <a:t>。</a:t>
            </a:r>
            <a:endParaRPr lang="zh-CN" altLang="en-US" dirty="0"/>
          </a:p>
          <a:p>
            <a:r>
              <a:rPr lang="en-US" altLang="zh-CN" dirty="0"/>
              <a:t>RUP</a:t>
            </a:r>
            <a:r>
              <a:rPr lang="zh-CN" altLang="en-US" dirty="0"/>
              <a:t>总结了经过多年商业化验证的</a:t>
            </a:r>
            <a:r>
              <a:rPr lang="en-US" altLang="zh-CN" dirty="0"/>
              <a:t>6</a:t>
            </a:r>
            <a:r>
              <a:rPr lang="zh-CN" altLang="en-US" dirty="0"/>
              <a:t>条最有效的软件开发经验，这些经验被称为“最佳实践”。</a:t>
            </a:r>
          </a:p>
          <a:p>
            <a:endParaRPr lang="zh-CN" altLang="en-US" dirty="0" smtClean="0"/>
          </a:p>
          <a:p>
            <a:endParaRPr lang="zh-CN" altLang="en-US" dirty="0"/>
          </a:p>
        </p:txBody>
      </p:sp>
    </p:spTree>
    <p:extLst>
      <p:ext uri="{BB962C8B-B14F-4D97-AF65-F5344CB8AC3E}">
        <p14:creationId xmlns:p14="http://schemas.microsoft.com/office/powerpoint/2010/main" val="124356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Rational</a:t>
            </a:r>
            <a:r>
              <a:rPr lang="zh-CN" altLang="en-US" dirty="0"/>
              <a:t>统一过程</a:t>
            </a:r>
            <a:r>
              <a:rPr lang="en-US" altLang="zh-CN" dirty="0"/>
              <a:t>-</a:t>
            </a:r>
            <a:r>
              <a:rPr lang="zh-CN" altLang="en-US" dirty="0"/>
              <a:t>最佳实践</a:t>
            </a:r>
          </a:p>
        </p:txBody>
      </p:sp>
      <p:sp>
        <p:nvSpPr>
          <p:cNvPr id="3" name="内容占位符 2"/>
          <p:cNvSpPr>
            <a:spLocks noGrp="1"/>
          </p:cNvSpPr>
          <p:nvPr>
            <p:ph idx="1"/>
          </p:nvPr>
        </p:nvSpPr>
        <p:spPr/>
        <p:txBody>
          <a:bodyPr/>
          <a:lstStyle/>
          <a:p>
            <a:r>
              <a:rPr lang="zh-CN" altLang="en-US" dirty="0" smtClean="0"/>
              <a:t>（</a:t>
            </a:r>
            <a:r>
              <a:rPr lang="en-US" altLang="zh-CN" dirty="0"/>
              <a:t>1</a:t>
            </a:r>
            <a:r>
              <a:rPr lang="zh-CN" altLang="en-US" dirty="0"/>
              <a:t>）迭代式开发</a:t>
            </a:r>
          </a:p>
          <a:p>
            <a:r>
              <a:rPr lang="zh-CN" altLang="en-US" dirty="0"/>
              <a:t>（</a:t>
            </a:r>
            <a:r>
              <a:rPr lang="en-US" altLang="zh-CN" dirty="0"/>
              <a:t>2</a:t>
            </a:r>
            <a:r>
              <a:rPr lang="zh-CN" altLang="en-US" dirty="0"/>
              <a:t>）</a:t>
            </a:r>
            <a:r>
              <a:rPr lang="zh-CN" altLang="zh-CN" dirty="0">
                <a:solidFill>
                  <a:prstClr val="black"/>
                </a:solidFill>
              </a:rPr>
              <a:t>管理需求</a:t>
            </a:r>
            <a:endParaRPr lang="en-US" altLang="zh-CN" dirty="0">
              <a:solidFill>
                <a:prstClr val="black"/>
              </a:solidFill>
            </a:endParaRPr>
          </a:p>
          <a:p>
            <a:r>
              <a:rPr lang="zh-CN" altLang="en-US" dirty="0"/>
              <a:t>（</a:t>
            </a:r>
            <a:r>
              <a:rPr lang="en-US" altLang="zh-CN" dirty="0"/>
              <a:t>3</a:t>
            </a:r>
            <a:r>
              <a:rPr lang="zh-CN" altLang="en-US" dirty="0"/>
              <a:t>）使用基于构件的体系结构</a:t>
            </a:r>
          </a:p>
          <a:p>
            <a:r>
              <a:rPr lang="zh-CN" altLang="en-US" dirty="0"/>
              <a:t>（</a:t>
            </a:r>
            <a:r>
              <a:rPr lang="en-US" altLang="zh-CN" dirty="0"/>
              <a:t>4</a:t>
            </a:r>
            <a:r>
              <a:rPr lang="zh-CN" altLang="en-US" dirty="0"/>
              <a:t>）可视化建模</a:t>
            </a:r>
          </a:p>
          <a:p>
            <a:r>
              <a:rPr lang="zh-CN" altLang="en-US" dirty="0"/>
              <a:t>（</a:t>
            </a:r>
            <a:r>
              <a:rPr lang="en-US" altLang="zh-CN" dirty="0"/>
              <a:t>5</a:t>
            </a:r>
            <a:r>
              <a:rPr lang="zh-CN" altLang="en-US" dirty="0"/>
              <a:t>）验证软件质量</a:t>
            </a:r>
          </a:p>
          <a:p>
            <a:r>
              <a:rPr lang="zh-CN" altLang="en-US" dirty="0"/>
              <a:t>（</a:t>
            </a:r>
            <a:r>
              <a:rPr lang="en-US" altLang="zh-CN" dirty="0"/>
              <a:t>6</a:t>
            </a:r>
            <a:r>
              <a:rPr lang="zh-CN" altLang="en-US" dirty="0"/>
              <a:t>）控制软件变更</a:t>
            </a:r>
          </a:p>
          <a:p>
            <a:endParaRPr lang="zh-CN" altLang="en-US" dirty="0" smtClean="0"/>
          </a:p>
          <a:p>
            <a:endParaRPr lang="zh-CN" altLang="en-US" dirty="0"/>
          </a:p>
        </p:txBody>
      </p:sp>
    </p:spTree>
    <p:extLst>
      <p:ext uri="{BB962C8B-B14F-4D97-AF65-F5344CB8AC3E}">
        <p14:creationId xmlns:p14="http://schemas.microsoft.com/office/powerpoint/2010/main" val="76129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Rational</a:t>
            </a:r>
            <a:r>
              <a:rPr lang="zh-CN" altLang="en-US" dirty="0"/>
              <a:t>统一过程</a:t>
            </a:r>
            <a:r>
              <a:rPr lang="en-US" altLang="zh-CN" dirty="0"/>
              <a:t>-</a:t>
            </a:r>
            <a:r>
              <a:rPr lang="zh-CN" altLang="en-US" dirty="0"/>
              <a:t>模型</a:t>
            </a:r>
          </a:p>
        </p:txBody>
      </p:sp>
      <p:pic>
        <p:nvPicPr>
          <p:cNvPr id="6" name="Picture 3" descr="http://hiphotos.baidu.com/%C4%AA%EA%DD%C3%F4/pic/item/94c50fd24127a0563af3cfe5.jpg"/>
          <p:cNvPicPr>
            <a:picLocks noChangeAspect="1" noChangeArrowheads="1"/>
          </p:cNvPicPr>
          <p:nvPr/>
        </p:nvPicPr>
        <p:blipFill>
          <a:blip r:embed="rId2" r:link="rId3"/>
          <a:srcRect/>
          <a:stretch>
            <a:fillRect/>
          </a:stretch>
        </p:blipFill>
        <p:spPr bwMode="auto">
          <a:xfrm>
            <a:off x="1168587" y="1325159"/>
            <a:ext cx="6779838" cy="4526589"/>
          </a:xfrm>
          <a:prstGeom prst="rect">
            <a:avLst/>
          </a:prstGeom>
          <a:noFill/>
          <a:ln w="9525">
            <a:noFill/>
            <a:miter lim="800000"/>
            <a:headEnd/>
            <a:tailEnd/>
          </a:ln>
        </p:spPr>
      </p:pic>
    </p:spTree>
    <p:extLst>
      <p:ext uri="{BB962C8B-B14F-4D97-AF65-F5344CB8AC3E}">
        <p14:creationId xmlns:p14="http://schemas.microsoft.com/office/powerpoint/2010/main" val="111402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Rational</a:t>
            </a:r>
            <a:r>
              <a:rPr lang="zh-CN" altLang="en-US" dirty="0"/>
              <a:t>统一过程</a:t>
            </a:r>
            <a:r>
              <a:rPr lang="en-US" altLang="zh-CN" dirty="0"/>
              <a:t>-</a:t>
            </a:r>
            <a:r>
              <a:rPr lang="zh-CN" altLang="en-US" dirty="0"/>
              <a:t>软件生命周期</a:t>
            </a:r>
            <a:endParaRPr lang="en-US" altLang="zh-CN" dirty="0"/>
          </a:p>
        </p:txBody>
      </p:sp>
      <p:sp>
        <p:nvSpPr>
          <p:cNvPr id="3" name="内容占位符 2"/>
          <p:cNvSpPr>
            <a:spLocks noGrp="1"/>
          </p:cNvSpPr>
          <p:nvPr>
            <p:ph idx="1"/>
          </p:nvPr>
        </p:nvSpPr>
        <p:spPr/>
        <p:txBody>
          <a:bodyPr/>
          <a:lstStyle/>
          <a:p>
            <a:r>
              <a:rPr lang="en-US" altLang="zh-CN" sz="3200" dirty="0" smtClean="0"/>
              <a:t>RUP</a:t>
            </a:r>
            <a:r>
              <a:rPr lang="zh-CN" altLang="en-US" sz="3200" dirty="0"/>
              <a:t>把软件生命周期划分成</a:t>
            </a:r>
            <a:r>
              <a:rPr lang="en-US" altLang="zh-CN" sz="3200" dirty="0"/>
              <a:t>4</a:t>
            </a:r>
            <a:r>
              <a:rPr lang="zh-CN" altLang="en-US" sz="3200" dirty="0"/>
              <a:t>个连续的阶段。每个阶段都有明确的目标，并且定义了用来评估是否达到这些目标的里程碑。每个阶段的目标通过一次或多次迭代来完成</a:t>
            </a:r>
            <a:r>
              <a:rPr lang="zh-CN" altLang="en-US" sz="3200" dirty="0" smtClean="0"/>
              <a:t>。</a:t>
            </a:r>
            <a:endParaRPr lang="zh-CN" altLang="en-US" sz="3200" dirty="0"/>
          </a:p>
        </p:txBody>
      </p:sp>
    </p:spTree>
    <p:extLst>
      <p:ext uri="{BB962C8B-B14F-4D97-AF65-F5344CB8AC3E}">
        <p14:creationId xmlns:p14="http://schemas.microsoft.com/office/powerpoint/2010/main" val="859636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RUP-</a:t>
            </a:r>
            <a:r>
              <a:rPr lang="zh-CN" altLang="en-US" dirty="0"/>
              <a:t>软件</a:t>
            </a:r>
            <a:r>
              <a:rPr lang="zh-CN" altLang="en-US" dirty="0" smtClean="0"/>
              <a:t>生命周期四个阶段</a:t>
            </a:r>
            <a:endParaRPr lang="en-US" altLang="zh-CN" dirty="0"/>
          </a:p>
        </p:txBody>
      </p:sp>
      <p:sp>
        <p:nvSpPr>
          <p:cNvPr id="3" name="内容占位符 2"/>
          <p:cNvSpPr>
            <a:spLocks noGrp="1"/>
          </p:cNvSpPr>
          <p:nvPr>
            <p:ph idx="1"/>
          </p:nvPr>
        </p:nvSpPr>
        <p:spPr/>
        <p:txBody>
          <a:bodyPr/>
          <a:lstStyle/>
          <a:p>
            <a:r>
              <a:rPr lang="zh-CN" altLang="en-US" dirty="0" smtClean="0"/>
              <a:t>初始</a:t>
            </a:r>
            <a:r>
              <a:rPr lang="zh-CN" altLang="en-US" dirty="0"/>
              <a:t>阶段： 建立业务模型，定义最终产品视图，并且确定项目的范围</a:t>
            </a:r>
            <a:r>
              <a:rPr lang="zh-CN" altLang="en-US" dirty="0" smtClean="0"/>
              <a:t>。</a:t>
            </a:r>
            <a:endParaRPr lang="en-US" altLang="zh-CN" dirty="0" smtClean="0"/>
          </a:p>
          <a:p>
            <a:r>
              <a:rPr lang="zh-CN" altLang="en-US" dirty="0"/>
              <a:t>精化阶段： 设计并确定系统的体系结构，制定项目计划，确定资源需求。</a:t>
            </a:r>
          </a:p>
          <a:p>
            <a:r>
              <a:rPr lang="zh-CN" altLang="zh-CN" dirty="0"/>
              <a:t>构建阶段： 开发出所有构件和应用程序，把它们集成为客户需要的产品，并且详尽地测试所有功能。</a:t>
            </a:r>
          </a:p>
          <a:p>
            <a:r>
              <a:rPr lang="zh-CN" altLang="en-US" dirty="0"/>
              <a:t>移交阶段： 把开发出的产品提交给用户</a:t>
            </a:r>
            <a:r>
              <a:rPr lang="zh-CN" altLang="en-US" dirty="0" smtClean="0"/>
              <a:t>使用</a:t>
            </a:r>
            <a:endParaRPr lang="zh-CN" altLang="en-US" dirty="0"/>
          </a:p>
          <a:p>
            <a:pPr lvl="1"/>
            <a:endParaRPr lang="zh-CN" altLang="en-US" dirty="0"/>
          </a:p>
        </p:txBody>
      </p:sp>
    </p:spTree>
    <p:extLst>
      <p:ext uri="{BB962C8B-B14F-4D97-AF65-F5344CB8AC3E}">
        <p14:creationId xmlns:p14="http://schemas.microsoft.com/office/powerpoint/2010/main" val="437303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Rational</a:t>
            </a:r>
            <a:r>
              <a:rPr lang="zh-CN" altLang="en-US" dirty="0"/>
              <a:t>统一过程</a:t>
            </a:r>
            <a:r>
              <a:rPr lang="en-US" altLang="zh-CN" dirty="0"/>
              <a:t>-RUP</a:t>
            </a:r>
            <a:r>
              <a:rPr lang="zh-CN" altLang="en-US" dirty="0"/>
              <a:t>中的迭代</a:t>
            </a:r>
          </a:p>
        </p:txBody>
      </p:sp>
      <p:pic>
        <p:nvPicPr>
          <p:cNvPr id="5" name="Picture 2" descr="统一过程模型（RUP/UP）">
            <a:hlinkClick r:id="rId2"/>
          </p:cNvPr>
          <p:cNvPicPr>
            <a:picLocks noChangeAspect="1" noChangeArrowheads="1"/>
          </p:cNvPicPr>
          <p:nvPr/>
        </p:nvPicPr>
        <p:blipFill>
          <a:blip r:embed="rId3"/>
          <a:srcRect/>
          <a:stretch>
            <a:fillRect/>
          </a:stretch>
        </p:blipFill>
        <p:spPr bwMode="auto">
          <a:xfrm>
            <a:off x="389134" y="1267053"/>
            <a:ext cx="8338743" cy="4781725"/>
          </a:xfrm>
          <a:prstGeom prst="rect">
            <a:avLst/>
          </a:prstGeom>
          <a:noFill/>
          <a:ln w="9525">
            <a:noFill/>
            <a:miter lim="800000"/>
            <a:headEnd/>
            <a:tailEnd/>
          </a:ln>
        </p:spPr>
      </p:pic>
    </p:spTree>
    <p:extLst>
      <p:ext uri="{BB962C8B-B14F-4D97-AF65-F5344CB8AC3E}">
        <p14:creationId xmlns:p14="http://schemas.microsoft.com/office/powerpoint/2010/main" val="99716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敏捷过程（</a:t>
            </a:r>
            <a:r>
              <a:rPr lang="en-US" altLang="zh-CN" dirty="0"/>
              <a:t>Agile</a:t>
            </a:r>
            <a:r>
              <a:rPr lang="zh-CN" altLang="en-US" dirty="0" smtClean="0"/>
              <a:t>）概念</a:t>
            </a:r>
            <a:endParaRPr lang="en-US" altLang="zh-CN" dirty="0"/>
          </a:p>
        </p:txBody>
      </p:sp>
      <p:sp>
        <p:nvSpPr>
          <p:cNvPr id="3" name="内容占位符 2"/>
          <p:cNvSpPr>
            <a:spLocks noGrp="1"/>
          </p:cNvSpPr>
          <p:nvPr>
            <p:ph idx="1"/>
          </p:nvPr>
        </p:nvSpPr>
        <p:spPr>
          <a:xfrm>
            <a:off x="609600" y="1494063"/>
            <a:ext cx="8001000" cy="5063437"/>
          </a:xfrm>
        </p:spPr>
        <p:txBody>
          <a:bodyPr/>
          <a:lstStyle/>
          <a:p>
            <a:pPr lvl="1"/>
            <a:endParaRPr lang="en-US" altLang="zh-CN" dirty="0"/>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marL="342900" lvl="1" indent="-342900">
              <a:spcAft>
                <a:spcPct val="20000"/>
              </a:spcAft>
              <a:buClr>
                <a:srgbClr val="800000"/>
              </a:buClr>
              <a:buFont typeface="Wingdings" pitchFamily="2" charset="2"/>
              <a:buChar char="§"/>
            </a:pPr>
            <a:r>
              <a:rPr lang="zh-CN" altLang="en-US" sz="2800" dirty="0">
                <a:cs typeface="+mn-cs"/>
              </a:rPr>
              <a:t>最早是为了与传统的瀑布软件开发模式相比较，所以当时的方法叫做轻量级方法（</a:t>
            </a:r>
            <a:r>
              <a:rPr lang="en-US" altLang="zh-CN" sz="2800" dirty="0">
                <a:cs typeface="+mn-cs"/>
              </a:rPr>
              <a:t>Light weight methods</a:t>
            </a:r>
            <a:r>
              <a:rPr lang="zh-CN" altLang="en-US" sz="2800" dirty="0">
                <a:cs typeface="+mn-cs"/>
              </a:rPr>
              <a:t>）。</a:t>
            </a:r>
          </a:p>
        </p:txBody>
      </p:sp>
      <p:pic>
        <p:nvPicPr>
          <p:cNvPr id="6" name="Picture 2" descr="Dilbert.com">
            <a:hlinkClick r:id="rId2" tooltip="Dilbert.com"/>
          </p:cNvPr>
          <p:cNvPicPr>
            <a:picLocks noChangeAspect="1" noChangeArrowheads="1"/>
          </p:cNvPicPr>
          <p:nvPr/>
        </p:nvPicPr>
        <p:blipFill>
          <a:blip r:embed="rId3"/>
          <a:srcRect/>
          <a:stretch>
            <a:fillRect/>
          </a:stretch>
        </p:blipFill>
        <p:spPr bwMode="auto">
          <a:xfrm>
            <a:off x="874527" y="1489557"/>
            <a:ext cx="7736073" cy="2405374"/>
          </a:xfrm>
          <a:prstGeom prst="rect">
            <a:avLst/>
          </a:prstGeom>
          <a:noFill/>
          <a:ln w="9525">
            <a:noFill/>
            <a:miter lim="800000"/>
            <a:headEnd/>
            <a:tailEnd/>
          </a:ln>
        </p:spPr>
      </p:pic>
    </p:spTree>
    <p:extLst>
      <p:ext uri="{BB962C8B-B14F-4D97-AF65-F5344CB8AC3E}">
        <p14:creationId xmlns:p14="http://schemas.microsoft.com/office/powerpoint/2010/main" val="3531827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敏捷过程（</a:t>
            </a:r>
            <a:r>
              <a:rPr lang="en-US" altLang="zh-CN" dirty="0"/>
              <a:t>Agile</a:t>
            </a:r>
            <a:r>
              <a:rPr lang="zh-CN" altLang="en-US" dirty="0"/>
              <a:t>）的核心思想</a:t>
            </a:r>
          </a:p>
        </p:txBody>
      </p:sp>
      <p:pic>
        <p:nvPicPr>
          <p:cNvPr id="7" name="图片 5">
            <a:extLst>
              <a:ext uri="{FF2B5EF4-FFF2-40B4-BE49-F238E27FC236}">
                <a16:creationId xmlns="" xmlns:a16="http://schemas.microsoft.com/office/drawing/2014/main" id="{8246593D-0BAF-48C3-B354-CDC2FC5E3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074" y="3668486"/>
            <a:ext cx="6908509" cy="2265967"/>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pic>
        <p:nvPicPr>
          <p:cNvPr id="8" name="图片 6">
            <a:extLst>
              <a:ext uri="{FF2B5EF4-FFF2-40B4-BE49-F238E27FC236}">
                <a16:creationId xmlns="" xmlns:a16="http://schemas.microsoft.com/office/drawing/2014/main" id="{9EF2EBCB-6CF8-481F-8E60-3C5CB9FC7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4" y="1635384"/>
            <a:ext cx="6908508" cy="2033102"/>
          </a:xfrm>
          <a:prstGeom prst="rect">
            <a:avLst/>
          </a:prstGeom>
          <a:noFill/>
          <a:ln w="6350">
            <a:noFill/>
            <a:miter lim="800000"/>
            <a:headEnd/>
            <a:tailEnd/>
          </a:ln>
          <a:extLst>
            <a:ext uri="{909E8E84-426E-40DD-AFC4-6F175D3DCCD1}">
              <a14:hiddenFill xmlns:a14="http://schemas.microsoft.com/office/drawing/2010/main">
                <a:solidFill>
                  <a:srgbClr val="FFFFFF"/>
                </a:solidFill>
              </a14:hiddenFill>
            </a:ext>
          </a:extLst>
        </p:spPr>
      </p:pic>
      <p:sp>
        <p:nvSpPr>
          <p:cNvPr id="9" name="文本框 7">
            <a:extLst>
              <a:ext uri="{FF2B5EF4-FFF2-40B4-BE49-F238E27FC236}">
                <a16:creationId xmlns="" xmlns:a16="http://schemas.microsoft.com/office/drawing/2014/main" id="{B4F49D83-1072-4C4E-86A7-1F07D304CAC1}"/>
              </a:ext>
            </a:extLst>
          </p:cNvPr>
          <p:cNvSpPr txBox="1">
            <a:spLocks noChangeArrowheads="1"/>
          </p:cNvSpPr>
          <p:nvPr/>
        </p:nvSpPr>
        <p:spPr bwMode="auto">
          <a:xfrm>
            <a:off x="685801" y="2157671"/>
            <a:ext cx="620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华文细黑" panose="02010600040101010101" pitchFamily="2" charset="-122"/>
                <a:ea typeface="华文细黑" panose="0201060004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华文细黑" panose="02010600040101010101" pitchFamily="2" charset="-122"/>
                <a:ea typeface="华文细黑" panose="02010600040101010101" pitchFamily="2" charset="-122"/>
              </a:defRPr>
            </a:lvl2pPr>
            <a:lvl3pPr marL="1143000" indent="-228600">
              <a:spcBef>
                <a:spcPct val="20000"/>
              </a:spcBef>
              <a:buChar char="•"/>
              <a:defRPr sz="2000">
                <a:solidFill>
                  <a:schemeClr val="tx1"/>
                </a:solidFill>
                <a:latin typeface="华文细黑" panose="02010600040101010101" pitchFamily="2" charset="-122"/>
                <a:ea typeface="华文细黑" panose="02010600040101010101" pitchFamily="2" charset="-122"/>
              </a:defRPr>
            </a:lvl3pPr>
            <a:lvl4pPr marL="1600200" indent="-228600">
              <a:spcBef>
                <a:spcPct val="20000"/>
              </a:spcBef>
              <a:buChar char="–"/>
              <a:defRPr sz="2000">
                <a:solidFill>
                  <a:schemeClr val="tx1"/>
                </a:solidFill>
                <a:latin typeface="华文细黑" panose="02010600040101010101" pitchFamily="2" charset="-122"/>
                <a:ea typeface="华文细黑" panose="02010600040101010101" pitchFamily="2" charset="-122"/>
              </a:defRPr>
            </a:lvl4pPr>
            <a:lvl5pPr marL="2057400" indent="-228600">
              <a:spcBef>
                <a:spcPct val="20000"/>
              </a:spcBef>
              <a:buChar char="»"/>
              <a:defRPr sz="2000">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细黑" panose="02010600040101010101" pitchFamily="2" charset="-122"/>
                <a:ea typeface="华文细黑" panose="0201060004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 typeface="ZapfDingbats" pitchFamily="82" charset="2"/>
              <a:buNone/>
              <a:tabLst/>
              <a:defRPr/>
            </a:pPr>
            <a:r>
              <a:rPr kumimoji="0" lang="zh-CN" altLang="en-US" sz="16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rPr>
              <a:t>瀑布方法</a:t>
            </a:r>
          </a:p>
        </p:txBody>
      </p:sp>
      <p:sp>
        <p:nvSpPr>
          <p:cNvPr id="10" name="文本框 8">
            <a:extLst>
              <a:ext uri="{FF2B5EF4-FFF2-40B4-BE49-F238E27FC236}">
                <a16:creationId xmlns="" xmlns:a16="http://schemas.microsoft.com/office/drawing/2014/main" id="{E7504542-BD2B-4D70-A9E6-0F45C5B4C3E5}"/>
              </a:ext>
            </a:extLst>
          </p:cNvPr>
          <p:cNvSpPr txBox="1">
            <a:spLocks noChangeArrowheads="1"/>
          </p:cNvSpPr>
          <p:nvPr/>
        </p:nvSpPr>
        <p:spPr bwMode="auto">
          <a:xfrm>
            <a:off x="685800" y="4509369"/>
            <a:ext cx="620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ZapfDingbats" pitchFamily="82" charset="2"/>
              <a:buChar char="r"/>
              <a:defRPr sz="2800">
                <a:solidFill>
                  <a:schemeClr val="tx1"/>
                </a:solidFill>
                <a:latin typeface="华文细黑" panose="02010600040101010101" pitchFamily="2" charset="-122"/>
                <a:ea typeface="华文细黑" panose="02010600040101010101" pitchFamily="2" charset="-122"/>
              </a:defRPr>
            </a:lvl1pPr>
            <a:lvl2pPr marL="742950" indent="-285750">
              <a:spcBef>
                <a:spcPct val="20000"/>
              </a:spcBef>
              <a:buClr>
                <a:schemeClr val="accent2"/>
              </a:buClr>
              <a:buSzPct val="75000"/>
              <a:buFont typeface="ZapfDingbats" pitchFamily="82" charset="2"/>
              <a:buChar char="m"/>
              <a:defRPr sz="2400">
                <a:solidFill>
                  <a:schemeClr val="tx1"/>
                </a:solidFill>
                <a:latin typeface="华文细黑" panose="02010600040101010101" pitchFamily="2" charset="-122"/>
                <a:ea typeface="华文细黑" panose="02010600040101010101" pitchFamily="2" charset="-122"/>
              </a:defRPr>
            </a:lvl2pPr>
            <a:lvl3pPr marL="1143000" indent="-228600">
              <a:spcBef>
                <a:spcPct val="20000"/>
              </a:spcBef>
              <a:buChar char="•"/>
              <a:defRPr sz="2000">
                <a:solidFill>
                  <a:schemeClr val="tx1"/>
                </a:solidFill>
                <a:latin typeface="华文细黑" panose="02010600040101010101" pitchFamily="2" charset="-122"/>
                <a:ea typeface="华文细黑" panose="02010600040101010101" pitchFamily="2" charset="-122"/>
              </a:defRPr>
            </a:lvl3pPr>
            <a:lvl4pPr marL="1600200" indent="-228600">
              <a:spcBef>
                <a:spcPct val="20000"/>
              </a:spcBef>
              <a:buChar char="–"/>
              <a:defRPr sz="2000">
                <a:solidFill>
                  <a:schemeClr val="tx1"/>
                </a:solidFill>
                <a:latin typeface="华文细黑" panose="02010600040101010101" pitchFamily="2" charset="-122"/>
                <a:ea typeface="华文细黑" panose="02010600040101010101" pitchFamily="2" charset="-122"/>
              </a:defRPr>
            </a:lvl4pPr>
            <a:lvl5pPr marL="2057400" indent="-228600">
              <a:spcBef>
                <a:spcPct val="20000"/>
              </a:spcBef>
              <a:buChar char="»"/>
              <a:defRPr sz="2000">
                <a:solidFill>
                  <a:schemeClr val="tx1"/>
                </a:solidFill>
                <a:latin typeface="华文细黑" panose="02010600040101010101" pitchFamily="2" charset="-122"/>
                <a:ea typeface="华文细黑"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华文细黑" panose="02010600040101010101" pitchFamily="2" charset="-122"/>
                <a:ea typeface="华文细黑"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华文细黑" panose="02010600040101010101" pitchFamily="2" charset="-122"/>
                <a:ea typeface="华文细黑"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华文细黑" panose="02010600040101010101" pitchFamily="2" charset="-122"/>
                <a:ea typeface="华文细黑"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华文细黑" panose="02010600040101010101" pitchFamily="2" charset="-122"/>
                <a:ea typeface="华文细黑" panose="02010600040101010101" pitchFamily="2" charset="-122"/>
              </a:defRPr>
            </a:lvl9pPr>
          </a:lstStyle>
          <a:p>
            <a:pPr marL="0" marR="0" lvl="0" indent="0" algn="ctr" defTabSz="914400" eaLnBrk="0" fontAlgn="base" latinLnBrk="0" hangingPunct="0">
              <a:lnSpc>
                <a:spcPct val="100000"/>
              </a:lnSpc>
              <a:spcBef>
                <a:spcPct val="0"/>
              </a:spcBef>
              <a:spcAft>
                <a:spcPct val="0"/>
              </a:spcAft>
              <a:buClrTx/>
              <a:buSzTx/>
              <a:buFont typeface="ZapfDingbats" pitchFamily="82" charset="2"/>
              <a:buNone/>
              <a:tabLst/>
              <a:defRPr/>
            </a:pPr>
            <a:r>
              <a:rPr kumimoji="0" lang="zh-CN" altLang="en-US" sz="1600" b="0" i="0" u="none" strike="noStrike" kern="0" cap="none" spc="0" normalizeH="0" baseline="0" noProof="0" dirty="0">
                <a:ln>
                  <a:noFill/>
                </a:ln>
                <a:solidFill>
                  <a:prstClr val="black"/>
                </a:solidFill>
                <a:effectLst/>
                <a:uLnTx/>
                <a:uFillTx/>
                <a:latin typeface="华文细黑" panose="02010600040101010101" pitchFamily="2" charset="-122"/>
                <a:ea typeface="华文细黑" panose="02010600040101010101" pitchFamily="2" charset="-122"/>
              </a:rPr>
              <a:t>敏捷方法</a:t>
            </a:r>
          </a:p>
        </p:txBody>
      </p:sp>
    </p:spTree>
    <p:extLst>
      <p:ext uri="{BB962C8B-B14F-4D97-AF65-F5344CB8AC3E}">
        <p14:creationId xmlns:p14="http://schemas.microsoft.com/office/powerpoint/2010/main" val="3538266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a:t>
            </a:r>
            <a:endParaRPr lang="zh-CN" altLang="en-US" dirty="0"/>
          </a:p>
        </p:txBody>
      </p:sp>
      <p:pic>
        <p:nvPicPr>
          <p:cNvPr id="19458" name="Picture 2" descr="https://gss0.bdstatic.com/-4o3dSag_xI4khGkpoWK1HF6hhy/baike/c0%3Dbaike80%2C5%2C5%2C80%2C26/sign=d5d205b75e6034a83defb0d3aa7a2231/4b90f603738da97775e50a9db251f8198718e3b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6259" y="3895811"/>
            <a:ext cx="1333500" cy="189566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s://img3.doubanio.com/view/subject/l/public/s2971387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179" y="1487304"/>
            <a:ext cx="1895661" cy="1895661"/>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timgsa.baidu.com/timg?image&amp;quality=80&amp;size=b9999_10000&amp;sec=1571548123137&amp;di=c43b76c386977444d795cd8b50d177fa&amp;imgtype=0&amp;src=http%3A%2F%2Fimg3x0.ddimg.cn%2F40%2F35%2F8771440-1_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7993" y="1488760"/>
            <a:ext cx="1894205" cy="1894205"/>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https://gss2.bdstatic.com/9fo3dSag_xI4khGkpoWK1HF6hhy/baike/c0%3Dbaike272%2C5%2C5%2C272%2C90/sign=838e8d9506fa513d45a7648c5c043e9e/8644ebf81a4c510fcbf8fa536e59252dd42aa5b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7389" y="1487304"/>
            <a:ext cx="1508471" cy="1895661"/>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https://img3.doubanio.com/view/subject/l/public/s2958493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14574" y="3895811"/>
            <a:ext cx="133350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https://timgsa.baidu.com/timg?image&amp;quality=80&amp;size=b9999_10000&amp;sec=1571549022758&amp;di=5d1728ac2650a22ac542895f84dad30a&amp;imgtype=0&amp;src=http%3A%2F%2Fimg1.doubanio.com%2Flpic%2Fs580114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0759" y="1554072"/>
            <a:ext cx="1317315" cy="1828893"/>
          </a:xfrm>
          <a:prstGeom prst="rect">
            <a:avLst/>
          </a:prstGeom>
          <a:noFill/>
          <a:extLst>
            <a:ext uri="{909E8E84-426E-40DD-AFC4-6F175D3DCCD1}">
              <a14:hiddenFill xmlns:a14="http://schemas.microsoft.com/office/drawing/2010/main">
                <a:solidFill>
                  <a:srgbClr val="FFFFFF"/>
                </a:solidFill>
              </a14:hiddenFill>
            </a:ext>
          </a:extLst>
        </p:spPr>
      </p:pic>
      <p:pic>
        <p:nvPicPr>
          <p:cNvPr id="19474" name="Picture 18" descr="https://timgsa.baidu.com/timg?image&amp;quality=80&amp;size=b9999_10000&amp;sec=1571549333352&amp;di=e2d4d64d8aa8b88758852161f40ebbbc&amp;imgtype=0&amp;src=http%3A%2F%2Fwww.kfzimg.com%2FG06%2FM00%2F60%2F97%2Fp4YBAFqcsEKAOHc5AACrqPgbiMI704_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2198" y="3902922"/>
            <a:ext cx="1888363" cy="1888363"/>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descr="https://timgsa.baidu.com/timg?image&amp;quality=80&amp;size=b9999_10000&amp;sec=1571550035441&amp;di=589b30ada01dd7b1d813578f439ac11e&amp;imgtype=0&amp;src=http%3A%2F%2Fimage2.suning.cn%2Fuimg%2Fb2c%2Fnewcatentries%2F0070167435-000000000649287512_1_400x40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3702" y="3895811"/>
            <a:ext cx="1962785" cy="189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36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敏捷过程（</a:t>
            </a:r>
            <a:r>
              <a:rPr lang="en-US" altLang="zh-CN" dirty="0"/>
              <a:t>Agile</a:t>
            </a:r>
            <a:r>
              <a:rPr lang="zh-CN" altLang="en-US" dirty="0"/>
              <a:t>）的四条价值观</a:t>
            </a:r>
            <a:endParaRPr lang="en-US" altLang="zh-CN" dirty="0"/>
          </a:p>
        </p:txBody>
      </p:sp>
      <p:sp>
        <p:nvSpPr>
          <p:cNvPr id="3" name="内容占位符 2"/>
          <p:cNvSpPr>
            <a:spLocks noGrp="1"/>
          </p:cNvSpPr>
          <p:nvPr>
            <p:ph idx="1"/>
          </p:nvPr>
        </p:nvSpPr>
        <p:spPr>
          <a:xfrm>
            <a:off x="609600" y="1494063"/>
            <a:ext cx="8001000" cy="2650469"/>
          </a:xfrm>
        </p:spPr>
        <p:txBody>
          <a:bodyPr/>
          <a:lstStyle/>
          <a:p>
            <a:pPr>
              <a:defRPr/>
            </a:pPr>
            <a:r>
              <a:rPr lang="zh-CN" altLang="en-US" dirty="0" smtClean="0"/>
              <a:t>人员</a:t>
            </a:r>
            <a:r>
              <a:rPr lang="zh-CN" altLang="en-US" dirty="0"/>
              <a:t>交流重于过程与工具</a:t>
            </a:r>
          </a:p>
          <a:p>
            <a:pPr>
              <a:defRPr/>
            </a:pPr>
            <a:r>
              <a:rPr lang="zh-CN" altLang="en-US" dirty="0"/>
              <a:t>软件产品重于长篇大论</a:t>
            </a:r>
          </a:p>
          <a:p>
            <a:pPr>
              <a:defRPr/>
            </a:pPr>
            <a:r>
              <a:rPr lang="zh-CN" altLang="en-US" dirty="0"/>
              <a:t>客户协作重于合同谈判</a:t>
            </a:r>
          </a:p>
          <a:p>
            <a:pPr>
              <a:defRPr/>
            </a:pPr>
            <a:r>
              <a:rPr lang="zh-CN" altLang="en-US" dirty="0"/>
              <a:t>随机应变重于</a:t>
            </a:r>
            <a:r>
              <a:rPr lang="zh-CN" altLang="en-US" dirty="0" smtClean="0"/>
              <a:t>循规蹈矩</a:t>
            </a:r>
            <a:endParaRPr lang="zh-CN" altLang="en-US" dirty="0"/>
          </a:p>
        </p:txBody>
      </p:sp>
    </p:spTree>
    <p:extLst>
      <p:ext uri="{BB962C8B-B14F-4D97-AF65-F5344CB8AC3E}">
        <p14:creationId xmlns:p14="http://schemas.microsoft.com/office/powerpoint/2010/main" val="307065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敏捷开发包括的方法论</a:t>
            </a:r>
          </a:p>
        </p:txBody>
      </p:sp>
      <p:pic>
        <p:nvPicPr>
          <p:cNvPr id="5" name="Picture 2" descr="image">
            <a:hlinkClick r:id="rId2"/>
          </p:cNvPr>
          <p:cNvPicPr>
            <a:picLocks noChangeAspect="1" noChangeArrowheads="1"/>
          </p:cNvPicPr>
          <p:nvPr/>
        </p:nvPicPr>
        <p:blipFill>
          <a:blip r:embed="rId3"/>
          <a:srcRect/>
          <a:stretch>
            <a:fillRect/>
          </a:stretch>
        </p:blipFill>
        <p:spPr bwMode="auto">
          <a:xfrm>
            <a:off x="544783" y="1507358"/>
            <a:ext cx="8335692" cy="4349156"/>
          </a:xfrm>
          <a:prstGeom prst="rect">
            <a:avLst/>
          </a:prstGeom>
          <a:noFill/>
          <a:ln w="9525">
            <a:noFill/>
            <a:miter lim="800000"/>
            <a:headEnd/>
            <a:tailEnd/>
          </a:ln>
        </p:spPr>
      </p:pic>
    </p:spTree>
    <p:extLst>
      <p:ext uri="{BB962C8B-B14F-4D97-AF65-F5344CB8AC3E}">
        <p14:creationId xmlns:p14="http://schemas.microsoft.com/office/powerpoint/2010/main" val="1028061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极限编程（</a:t>
            </a:r>
            <a:r>
              <a:rPr lang="en-US" altLang="zh-CN" dirty="0" err="1"/>
              <a:t>eXtreme</a:t>
            </a:r>
            <a:r>
              <a:rPr lang="en-US" altLang="zh-CN" dirty="0"/>
              <a:t> Programming</a:t>
            </a:r>
            <a:r>
              <a:rPr lang="en-US" altLang="zh-CN" dirty="0" smtClean="0"/>
              <a:t>, XP</a:t>
            </a:r>
            <a:r>
              <a:rPr lang="zh-CN" altLang="en-US" dirty="0"/>
              <a:t>）</a:t>
            </a:r>
          </a:p>
        </p:txBody>
      </p:sp>
      <p:graphicFrame>
        <p:nvGraphicFramePr>
          <p:cNvPr id="6" name="表格 5"/>
          <p:cNvGraphicFramePr>
            <a:graphicFrameLocks noGrp="1"/>
          </p:cNvGraphicFramePr>
          <p:nvPr>
            <p:extLst>
              <p:ext uri="{D42A27DB-BD31-4B8C-83A1-F6EECF244321}">
                <p14:modId xmlns:p14="http://schemas.microsoft.com/office/powerpoint/2010/main" val="1708314647"/>
              </p:ext>
            </p:extLst>
          </p:nvPr>
        </p:nvGraphicFramePr>
        <p:xfrm>
          <a:off x="808377" y="1756077"/>
          <a:ext cx="7500258" cy="3783512"/>
        </p:xfrm>
        <a:graphic>
          <a:graphicData uri="http://schemas.openxmlformats.org/drawingml/2006/table">
            <a:tbl>
              <a:tblPr/>
              <a:tblGrid>
                <a:gridCol w="2719011"/>
                <a:gridCol w="4781247"/>
              </a:tblGrid>
              <a:tr h="450848">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solidFill>
                            <a:srgbClr val="0000FF"/>
                          </a:solidFill>
                          <a:effectLst/>
                        </a:rPr>
                        <a:t>如果</a:t>
                      </a:r>
                      <a:r>
                        <a:rPr kumimoji="0" lang="en-US" altLang="zh-CN" sz="2000" u="none" strike="noStrike" cap="none" normalizeH="0" baseline="0" dirty="0">
                          <a:ln>
                            <a:noFill/>
                          </a:ln>
                          <a:solidFill>
                            <a:srgbClr val="0000FF"/>
                          </a:solidFill>
                          <a:effectLst/>
                        </a:rPr>
                        <a:t>……</a:t>
                      </a:r>
                      <a:endParaRPr kumimoji="0" lang="en-US" altLang="zh-CN" sz="2000" b="0" i="0" u="none" strike="noStrike" cap="none" normalizeH="0" baseline="0" dirty="0">
                        <a:ln>
                          <a:noFill/>
                        </a:ln>
                        <a:solidFill>
                          <a:srgbClr val="0000FF"/>
                        </a:solidFill>
                        <a:effectLst/>
                        <a:latin typeface="Book Antiqua" pitchFamily="18" charset="0"/>
                        <a:ea typeface="宋体"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solidFill>
                            <a:srgbClr val="0000FF"/>
                          </a:solidFill>
                          <a:effectLst/>
                        </a:rPr>
                        <a:t>发挥到极限就变成</a:t>
                      </a:r>
                      <a:r>
                        <a:rPr kumimoji="0" lang="en-US" altLang="zh-CN" sz="2000" u="none" strike="noStrike" cap="none" normalizeH="0" baseline="0" dirty="0">
                          <a:ln>
                            <a:noFill/>
                          </a:ln>
                          <a:solidFill>
                            <a:srgbClr val="0000FF"/>
                          </a:solidFill>
                          <a:effectLst/>
                        </a:rPr>
                        <a:t>……</a:t>
                      </a:r>
                      <a:endParaRPr kumimoji="0" lang="en-US" altLang="zh-CN" sz="2000" b="0" i="0" u="none" strike="noStrike" cap="none" normalizeH="0" baseline="0" dirty="0">
                        <a:ln>
                          <a:noFill/>
                        </a:ln>
                        <a:solidFill>
                          <a:srgbClr val="0000FF"/>
                        </a:solidFill>
                        <a:effectLst/>
                        <a:latin typeface="Book Antiqua" pitchFamily="18" charset="0"/>
                        <a:ea typeface="宋体"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r>
              <a:tr h="450848">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了解顾客的需求很重要</a:t>
                      </a:r>
                      <a:endParaRPr kumimoji="0" lang="zh-CN" altLang="en-US" sz="2000" b="0"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时刻</a:t>
                      </a:r>
                      <a:r>
                        <a:rPr kumimoji="0" lang="zh-CN" altLang="en-US" sz="2000" u="none" strike="noStrike" cap="none" normalizeH="0" baseline="0" dirty="0">
                          <a:ln>
                            <a:noFill/>
                          </a:ln>
                          <a:effectLst/>
                        </a:rPr>
                        <a:t>都有客户在身边，时时了解需求</a:t>
                      </a:r>
                      <a:endParaRPr kumimoji="0" lang="zh-CN" altLang="en-US" sz="2000" b="0"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r>
              <a:tr h="450848">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测试</a:t>
                      </a:r>
                      <a:r>
                        <a:rPr kumimoji="0" lang="en-US" altLang="zh-CN" sz="2000" u="none" strike="noStrike" cap="none" normalizeH="0" baseline="0" dirty="0">
                          <a:ln>
                            <a:noFill/>
                          </a:ln>
                          <a:effectLst/>
                        </a:rPr>
                        <a:t>/</a:t>
                      </a:r>
                      <a:r>
                        <a:rPr kumimoji="0" lang="zh-CN" altLang="en-US" sz="2000" u="none" strike="noStrike" cap="none" normalizeH="0" baseline="0" dirty="0">
                          <a:ln>
                            <a:noFill/>
                          </a:ln>
                          <a:effectLst/>
                        </a:rPr>
                        <a:t>单元测试能帮助提高质量</a:t>
                      </a:r>
                      <a:endParaRPr kumimoji="0" lang="zh-CN" altLang="en-US" sz="2000" b="0"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先</a:t>
                      </a:r>
                      <a:r>
                        <a:rPr kumimoji="0" lang="zh-CN" altLang="en-US" sz="2000" u="none" strike="noStrike" cap="none" normalizeH="0" baseline="0" dirty="0">
                          <a:ln>
                            <a:noFill/>
                          </a:ln>
                          <a:effectLst/>
                        </a:rPr>
                        <a:t>写单元测试，从测试开始写</a:t>
                      </a:r>
                      <a:r>
                        <a:rPr kumimoji="0" lang="zh-CN" altLang="en-US" sz="2000" u="none" strike="noStrike" cap="none" normalizeH="0" baseline="0" dirty="0" smtClean="0">
                          <a:ln>
                            <a:noFill/>
                          </a:ln>
                          <a:effectLst/>
                        </a:rPr>
                        <a:t>程序</a:t>
                      </a:r>
                      <a:endParaRPr kumimoji="0" lang="en-US" altLang="zh-CN" sz="2000" b="0"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r>
              <a:tr h="450848">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代码复审可以找到错误</a:t>
                      </a:r>
                      <a:endParaRPr kumimoji="0" lang="zh-CN" altLang="en-US" sz="2000" b="0"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从一开始就处于“复审”</a:t>
                      </a:r>
                      <a:r>
                        <a:rPr kumimoji="0" lang="zh-CN" altLang="en-US" sz="2000" u="none" strike="noStrike" cap="none" normalizeH="0" baseline="0" dirty="0" smtClean="0">
                          <a:ln>
                            <a:noFill/>
                          </a:ln>
                          <a:effectLst/>
                        </a:rPr>
                        <a:t>状态</a:t>
                      </a:r>
                      <a:endParaRPr kumimoji="0" lang="zh-CN" altLang="en-US" sz="2000" b="0"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r>
              <a:tr h="778738">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计划没有变化快</a:t>
                      </a:r>
                      <a:endParaRPr kumimoji="0" lang="zh-CN" altLang="en-US" sz="2000" b="0" i="0" u="none" strike="noStrike" cap="none" normalizeH="0" baseline="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别</a:t>
                      </a:r>
                      <a:r>
                        <a:rPr kumimoji="0" lang="zh-CN" altLang="en-US" sz="2000" u="none" strike="noStrike" cap="none" normalizeH="0" baseline="0" dirty="0">
                          <a:ln>
                            <a:noFill/>
                          </a:ln>
                          <a:effectLst/>
                        </a:rPr>
                        <a:t>做详细的设计</a:t>
                      </a:r>
                      <a:r>
                        <a:rPr kumimoji="0" lang="zh-CN" altLang="en-US" sz="2000" u="none" strike="noStrike" cap="none" normalizeH="0" baseline="0" dirty="0" smtClean="0">
                          <a:ln>
                            <a:noFill/>
                          </a:ln>
                          <a:effectLst/>
                        </a:rPr>
                        <a:t>，频繁增量</a:t>
                      </a:r>
                      <a:r>
                        <a:rPr kumimoji="0" lang="zh-CN" altLang="en-US" sz="2000" u="none" strike="noStrike" cap="none" normalizeH="0" baseline="0" dirty="0">
                          <a:ln>
                            <a:noFill/>
                          </a:ln>
                          <a:effectLst/>
                        </a:rPr>
                        <a:t>开发</a:t>
                      </a:r>
                      <a:r>
                        <a:rPr kumimoji="0" lang="zh-CN" altLang="en-US" sz="2000" u="none" strike="noStrike" cap="none" normalizeH="0" baseline="0" dirty="0" smtClean="0">
                          <a:ln>
                            <a:noFill/>
                          </a:ln>
                          <a:effectLst/>
                        </a:rPr>
                        <a:t>，频繁</a:t>
                      </a:r>
                      <a:r>
                        <a:rPr kumimoji="0" lang="zh-CN" altLang="en-US" sz="2000" u="none" strike="noStrike" cap="none" normalizeH="0" baseline="0" dirty="0">
                          <a:ln>
                            <a:noFill/>
                          </a:ln>
                          <a:effectLst/>
                        </a:rPr>
                        <a:t>地发布</a:t>
                      </a:r>
                      <a:endParaRPr kumimoji="0" lang="zh-CN" altLang="en-US" sz="2000" b="0"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r>
              <a:tr h="450848">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a:ln>
                            <a:noFill/>
                          </a:ln>
                          <a:effectLst/>
                        </a:rPr>
                        <a:t>其他好方法</a:t>
                      </a:r>
                      <a:r>
                        <a:rPr kumimoji="0" lang="en-US" altLang="zh-CN" sz="2000" u="none" strike="noStrike" cap="none" normalizeH="0" baseline="0">
                          <a:ln>
                            <a:noFill/>
                          </a:ln>
                          <a:effectLst/>
                        </a:rPr>
                        <a:t>……</a:t>
                      </a:r>
                      <a:endParaRPr kumimoji="0" lang="en-US" altLang="zh-CN" sz="2000" b="0" i="0" u="none" strike="noStrike" cap="none" normalizeH="0" baseline="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c>
                  <a:txBody>
                    <a:bodyPr/>
                    <a:lstStyle>
                      <a:lvl1pPr marL="0" algn="l" defTabSz="914400" rtl="0" eaLnBrk="1" latinLnBrk="0" hangingPunct="1">
                        <a:spcBef>
                          <a:spcPct val="35000"/>
                        </a:spcBef>
                        <a:spcAft>
                          <a:spcPct val="15000"/>
                        </a:spcAft>
                        <a:buClr>
                          <a:schemeClr val="accent2"/>
                        </a:buClr>
                        <a:buFont typeface="Wingdings" pitchFamily="2" charset="2"/>
                        <a:defRPr sz="1800" b="1" kern="1200">
                          <a:solidFill>
                            <a:srgbClr val="000000"/>
                          </a:solidFill>
                          <a:latin typeface="Book Antiqua" pitchFamily="18" charset="0"/>
                          <a:ea typeface="宋体" pitchFamily="2" charset="-122"/>
                        </a:defRPr>
                      </a:lvl1pPr>
                      <a:lvl2pPr marL="457200" algn="l" defTabSz="914400" rtl="0" eaLnBrk="1" latinLnBrk="0" hangingPunct="1">
                        <a:spcBef>
                          <a:spcPct val="25000"/>
                        </a:spcBef>
                        <a:spcAft>
                          <a:spcPct val="15000"/>
                        </a:spcAft>
                        <a:buClr>
                          <a:schemeClr val="accent2"/>
                        </a:buClr>
                        <a:buFont typeface="Arial" pitchFamily="34" charset="0"/>
                        <a:defRPr sz="1600" kern="1200">
                          <a:solidFill>
                            <a:srgbClr val="000000"/>
                          </a:solidFill>
                          <a:latin typeface="Book Antiqua" pitchFamily="18" charset="0"/>
                          <a:ea typeface="宋体" pitchFamily="2" charset="-122"/>
                        </a:defRPr>
                      </a:lvl2pPr>
                      <a:lvl3pPr marL="914400" algn="l" defTabSz="914400" rtl="0" eaLnBrk="1" latinLnBrk="0" hangingPunct="1">
                        <a:spcBef>
                          <a:spcPct val="20000"/>
                        </a:spcBef>
                        <a:buClr>
                          <a:schemeClr val="accent2"/>
                        </a:buClr>
                        <a:defRPr sz="1400" kern="1200">
                          <a:solidFill>
                            <a:srgbClr val="000000"/>
                          </a:solidFill>
                          <a:latin typeface="Book Antiqua" pitchFamily="18" charset="0"/>
                          <a:ea typeface="宋体" pitchFamily="2" charset="-122"/>
                        </a:defRPr>
                      </a:lvl3pPr>
                      <a:lvl4pPr marL="1371600" algn="l" defTabSz="914400" rtl="0" eaLnBrk="1" latinLnBrk="0" hangingPunct="1">
                        <a:spcBef>
                          <a:spcPct val="20000"/>
                        </a:spcBef>
                        <a:buClr>
                          <a:schemeClr val="accent2"/>
                        </a:buClr>
                        <a:buFont typeface="Arial" pitchFamily="34" charset="0"/>
                        <a:defRPr sz="1200" kern="1200">
                          <a:solidFill>
                            <a:srgbClr val="000000"/>
                          </a:solidFill>
                          <a:latin typeface="Book Antiqua" pitchFamily="18" charset="0"/>
                          <a:ea typeface="宋体" pitchFamily="2" charset="-122"/>
                        </a:defRPr>
                      </a:lvl4pPr>
                      <a:lvl5pPr marL="1828800" algn="l" defTabSz="914400" rtl="0" eaLnBrk="1" latinLnBrk="0" hangingPunct="1">
                        <a:spcBef>
                          <a:spcPct val="20000"/>
                        </a:spcBef>
                        <a:buClr>
                          <a:schemeClr val="accent2"/>
                        </a:buClr>
                        <a:buFont typeface="Arial" pitchFamily="34" charset="0"/>
                        <a:defRPr sz="1000" kern="1200">
                          <a:solidFill>
                            <a:srgbClr val="000000"/>
                          </a:solidFill>
                          <a:latin typeface="Book Antiqua" pitchFamily="18" charset="0"/>
                          <a:ea typeface="宋体" pitchFamily="2" charset="-122"/>
                        </a:defRPr>
                      </a:lvl5pPr>
                      <a:lvl6pPr marL="22860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6pPr>
                      <a:lvl7pPr marL="27432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7pPr>
                      <a:lvl8pPr marL="32004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8pPr>
                      <a:lvl9pPr marL="3657600" algn="l" defTabSz="914400" rtl="0" eaLnBrk="1" fontAlgn="base" latinLnBrk="0" hangingPunct="1">
                        <a:spcBef>
                          <a:spcPct val="20000"/>
                        </a:spcBef>
                        <a:spcAft>
                          <a:spcPct val="0"/>
                        </a:spcAft>
                        <a:buClr>
                          <a:schemeClr val="accent2"/>
                        </a:buClr>
                        <a:buFont typeface="Arial" pitchFamily="34" charset="0"/>
                        <a:defRPr sz="1000" kern="1200">
                          <a:solidFill>
                            <a:srgbClr val="000000"/>
                          </a:solidFill>
                          <a:latin typeface="Book Antiqua" pitchFamily="18"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2000" u="none" strike="noStrike" cap="none" normalizeH="0" baseline="0" dirty="0">
                          <a:ln>
                            <a:noFill/>
                          </a:ln>
                          <a:effectLst/>
                        </a:rPr>
                        <a:t>发挥到极限的做法</a:t>
                      </a:r>
                      <a:r>
                        <a:rPr kumimoji="0" lang="en-US" altLang="zh-CN" sz="2000" u="none" strike="noStrike" cap="none" normalizeH="0" baseline="0" dirty="0">
                          <a:ln>
                            <a:noFill/>
                          </a:ln>
                          <a:effectLst/>
                        </a:rPr>
                        <a:t>……</a:t>
                      </a:r>
                      <a:endParaRPr kumimoji="0" lang="en-US" altLang="zh-CN" sz="2000" b="0"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endParaRPr>
                    </a:p>
                  </a:txBody>
                  <a:tcPr marL="91450" marR="91450" marT="45713" marB="45713" anchor="ctr" horzOverflow="overflow">
                    <a:lnL w="12700" cmpd="sng">
                      <a:solidFill>
                        <a:srgbClr val="4F81BD"/>
                      </a:solidFill>
                    </a:lnL>
                    <a:lnR w="12700" cmpd="sng">
                      <a:solidFill>
                        <a:srgbClr val="4F81BD"/>
                      </a:solidFill>
                    </a:lnR>
                    <a:lnT w="12700" cmpd="sng">
                      <a:solidFill>
                        <a:srgbClr val="4F81BD"/>
                      </a:solidFill>
                    </a:lnT>
                    <a:lnB w="12700" cmpd="sng">
                      <a:solidFill>
                        <a:srgbClr val="4F81BD"/>
                      </a:solid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953924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极限编程之结对编程</a:t>
            </a:r>
          </a:p>
        </p:txBody>
      </p:sp>
      <p:pic>
        <p:nvPicPr>
          <p:cNvPr id="5" name="Picture 5" descr="13071045_wLh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6" y="1727579"/>
            <a:ext cx="4179845" cy="348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361" y="1727580"/>
            <a:ext cx="4035921" cy="348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480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极限编程的整体开发过程</a:t>
            </a:r>
          </a:p>
        </p:txBody>
      </p:sp>
      <p:pic>
        <p:nvPicPr>
          <p:cNvPr id="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1259" y="1625651"/>
            <a:ext cx="7989743" cy="409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744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a:t>模型</a:t>
            </a:r>
          </a:p>
        </p:txBody>
      </p:sp>
      <p:pic>
        <p:nvPicPr>
          <p:cNvPr id="5" name="Picture 5" descr="scrum_process_b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907" y="1640986"/>
            <a:ext cx="8541168" cy="407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15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Scrum</a:t>
            </a:r>
            <a:r>
              <a:rPr lang="zh-CN" altLang="en-US" dirty="0" smtClean="0"/>
              <a:t>模型的角色</a:t>
            </a:r>
            <a:endParaRPr lang="zh-CN" altLang="en-US" dirty="0"/>
          </a:p>
        </p:txBody>
      </p:sp>
      <p:pic>
        <p:nvPicPr>
          <p:cNvPr id="6" name="内容占位符 4"/>
          <p:cNvPicPr>
            <a:picLocks noChangeAspect="1"/>
          </p:cNvPicPr>
          <p:nvPr/>
        </p:nvPicPr>
        <p:blipFill>
          <a:blip r:embed="rId2"/>
          <a:stretch>
            <a:fillRect/>
          </a:stretch>
        </p:blipFill>
        <p:spPr bwMode="auto">
          <a:xfrm>
            <a:off x="609600" y="1545840"/>
            <a:ext cx="8078860" cy="434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216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45539" y="1262743"/>
            <a:ext cx="7625933" cy="4604657"/>
          </a:xfrm>
          <a:prstGeom prst="rect">
            <a:avLst/>
          </a:prstGeom>
        </p:spPr>
      </p:pic>
      <p:sp>
        <p:nvSpPr>
          <p:cNvPr id="2" name="标题 1"/>
          <p:cNvSpPr>
            <a:spLocks noGrp="1"/>
          </p:cNvSpPr>
          <p:nvPr>
            <p:ph type="title"/>
          </p:nvPr>
        </p:nvSpPr>
        <p:spPr/>
        <p:txBody>
          <a:bodyPr/>
          <a:lstStyle/>
          <a:p>
            <a:r>
              <a:rPr lang="en-US" altLang="zh-CN" dirty="0" smtClean="0"/>
              <a:t>Scrum</a:t>
            </a:r>
            <a:r>
              <a:rPr lang="zh-CN" altLang="en-US" dirty="0" smtClean="0"/>
              <a:t>第一步：头脑风暴</a:t>
            </a:r>
            <a:endParaRPr lang="zh-CN" altLang="en-US" dirty="0"/>
          </a:p>
        </p:txBody>
      </p:sp>
    </p:spTree>
    <p:extLst>
      <p:ext uri="{BB962C8B-B14F-4D97-AF65-F5344CB8AC3E}">
        <p14:creationId xmlns:p14="http://schemas.microsoft.com/office/powerpoint/2010/main" val="145597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smtClean="0"/>
              <a:t>第二步：</a:t>
            </a:r>
            <a:r>
              <a:rPr lang="en-US" altLang="zh-CN" dirty="0" smtClean="0"/>
              <a:t>PO</a:t>
            </a:r>
            <a:r>
              <a:rPr lang="zh-CN" altLang="en-US" dirty="0" smtClean="0"/>
              <a:t>决定实现的功能</a:t>
            </a:r>
            <a:endParaRPr lang="zh-CN" altLang="en-US" dirty="0"/>
          </a:p>
        </p:txBody>
      </p:sp>
      <p:pic>
        <p:nvPicPr>
          <p:cNvPr id="6" name="Picture 2" descr="http://photocdn.sohu.com/20150421/mp11767668_1429595024754_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01359"/>
            <a:ext cx="8144466" cy="458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789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smtClean="0"/>
              <a:t>第三步：时间估计</a:t>
            </a:r>
            <a:endParaRPr lang="zh-CN" altLang="en-US" dirty="0"/>
          </a:p>
        </p:txBody>
      </p:sp>
      <p:pic>
        <p:nvPicPr>
          <p:cNvPr id="7" name="Picture 2" descr="http://photocdn.sohu.com/20150421/mp11767668_1429595024754_7.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73" y="1301208"/>
            <a:ext cx="8144466" cy="458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71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a:t>
            </a:r>
            <a:r>
              <a:rPr lang="en-US" altLang="zh-CN" dirty="0" smtClean="0"/>
              <a:t>VS</a:t>
            </a:r>
            <a:r>
              <a:rPr lang="zh-CN" altLang="en-US" dirty="0" smtClean="0"/>
              <a:t>建筑工程</a:t>
            </a:r>
            <a:endParaRPr lang="zh-CN" altLang="en-US" dirty="0"/>
          </a:p>
        </p:txBody>
      </p:sp>
      <p:pic>
        <p:nvPicPr>
          <p:cNvPr id="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315" y="1637207"/>
            <a:ext cx="4580710" cy="399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5971" y="1637208"/>
            <a:ext cx="1545047" cy="399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96528" y="1637208"/>
            <a:ext cx="2066729" cy="399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848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photocdn.sohu.com/20150421/mp11767668_1429595024754_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64" y="1369019"/>
            <a:ext cx="8112084" cy="456980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用扑克牌游戏进行时间估计</a:t>
            </a:r>
            <a:endParaRPr lang="zh-CN" altLang="en-US" dirty="0"/>
          </a:p>
        </p:txBody>
      </p:sp>
    </p:spTree>
    <p:extLst>
      <p:ext uri="{BB962C8B-B14F-4D97-AF65-F5344CB8AC3E}">
        <p14:creationId xmlns:p14="http://schemas.microsoft.com/office/powerpoint/2010/main" val="202156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smtClean="0"/>
              <a:t>第四步</a:t>
            </a:r>
            <a:r>
              <a:rPr lang="zh-CN" altLang="en-US" dirty="0"/>
              <a:t>：冲刺</a:t>
            </a:r>
          </a:p>
        </p:txBody>
      </p:sp>
      <p:pic>
        <p:nvPicPr>
          <p:cNvPr id="7" name="Picture 4" descr="http://photocdn.sohu.com/20150421/mp11767668_1429595024754_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54138"/>
            <a:ext cx="7973059" cy="4491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冲刺过程</a:t>
            </a:r>
            <a:endParaRPr lang="zh-CN" altLang="en-US" dirty="0"/>
          </a:p>
        </p:txBody>
      </p:sp>
      <p:pic>
        <p:nvPicPr>
          <p:cNvPr id="6" name="Picture 2" descr="http://photocdn.sohu.com/20150421/mp11767668_1429595024754_1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12245"/>
            <a:ext cx="8102117" cy="4564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620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冲刺过程中的每日立会</a:t>
            </a:r>
            <a:endParaRPr lang="zh-CN" altLang="en-US" dirty="0"/>
          </a:p>
        </p:txBody>
      </p:sp>
      <p:pic>
        <p:nvPicPr>
          <p:cNvPr id="7" name="Picture 5" descr="daily_scrum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963" y="1543014"/>
            <a:ext cx="4948183" cy="289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crum实践系列之二：我们怎么开每日站会 - PM长成记 - PM长成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793" y="1820889"/>
            <a:ext cx="4342864" cy="325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201108252"/>
          <p:cNvPicPr>
            <a:picLocks noChangeAspect="1" noChangeArrowheads="1"/>
          </p:cNvPicPr>
          <p:nvPr/>
        </p:nvPicPr>
        <p:blipFill>
          <a:blip r:embed="rId4">
            <a:extLst>
              <a:ext uri="{28A0092B-C50C-407E-A947-70E740481C1C}">
                <a14:useLocalDpi xmlns:a14="http://schemas.microsoft.com/office/drawing/2010/main" val="0"/>
              </a:ext>
            </a:extLst>
          </a:blip>
          <a:srcRect l="3000" t="4474" r="3233" b="4080"/>
          <a:stretch>
            <a:fillRect/>
          </a:stretch>
        </p:blipFill>
        <p:spPr bwMode="auto">
          <a:xfrm>
            <a:off x="2998778" y="2216373"/>
            <a:ext cx="5379507" cy="355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8999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冲刺过程中的时间跟踪</a:t>
            </a:r>
            <a:endParaRPr lang="zh-CN" altLang="en-US" dirty="0"/>
          </a:p>
        </p:txBody>
      </p:sp>
      <p:pic>
        <p:nvPicPr>
          <p:cNvPr id="7" name="Picture 2" descr="http://photocdn.sohu.com/20150421/mp11767668_1429595024754_1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72" y="1212622"/>
            <a:ext cx="8224268" cy="463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940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smtClean="0"/>
              <a:t>第五步：评估</a:t>
            </a:r>
            <a:endParaRPr lang="zh-CN" altLang="en-US" dirty="0"/>
          </a:p>
        </p:txBody>
      </p:sp>
      <p:pic>
        <p:nvPicPr>
          <p:cNvPr id="7" name="Picture 2" descr="http://photocdn.sohu.com/20150421/mp11767668_1429595024754_1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16" y="1245280"/>
            <a:ext cx="8398179" cy="473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41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微软开发过程</a:t>
            </a:r>
          </a:p>
        </p:txBody>
      </p:sp>
      <p:sp>
        <p:nvSpPr>
          <p:cNvPr id="3" name="内容占位符 2"/>
          <p:cNvSpPr>
            <a:spLocks noGrp="1"/>
          </p:cNvSpPr>
          <p:nvPr>
            <p:ph idx="1"/>
          </p:nvPr>
        </p:nvSpPr>
        <p:spPr>
          <a:xfrm>
            <a:off x="609600" y="1494063"/>
            <a:ext cx="8001000" cy="2748958"/>
          </a:xfrm>
        </p:spPr>
        <p:txBody>
          <a:bodyPr/>
          <a:lstStyle/>
          <a:p>
            <a:r>
              <a:rPr lang="zh-CN" altLang="zh-CN" dirty="0" smtClean="0">
                <a:solidFill>
                  <a:prstClr val="black"/>
                </a:solidFill>
                <a:latin typeface="Calibri"/>
                <a:ea typeface="宋体" panose="02010600030101010101" pitchFamily="2" charset="-122"/>
              </a:rPr>
              <a:t>每</a:t>
            </a:r>
            <a:r>
              <a:rPr lang="zh-CN" altLang="zh-CN" dirty="0">
                <a:solidFill>
                  <a:prstClr val="black"/>
                </a:solidFill>
                <a:latin typeface="Calibri"/>
                <a:ea typeface="宋体" panose="02010600030101010101" pitchFamily="2" charset="-122"/>
              </a:rPr>
              <a:t>一个生命周期发布一个递进的软件版本，各个生命周期持续、快速地迭代循环</a:t>
            </a:r>
            <a:endParaRPr lang="zh-CN" altLang="en-US" dirty="0"/>
          </a:p>
          <a:p>
            <a:endParaRPr lang="zh-CN" altLang="en-US" dirty="0"/>
          </a:p>
          <a:p>
            <a:endParaRPr lang="zh-CN" altLang="en-US" dirty="0"/>
          </a:p>
        </p:txBody>
      </p:sp>
      <p:pic>
        <p:nvPicPr>
          <p:cNvPr id="5" name="Picture 1" descr="C:\Users\Administrator\AppData\Roaming\Tencent\Users\364936669\QQ\WinTemp\RichOle\2~VL9H7D3LG565G[LAOKF$1.png"/>
          <p:cNvPicPr>
            <a:picLocks noChangeAspect="1" noChangeArrowheads="1"/>
          </p:cNvPicPr>
          <p:nvPr/>
        </p:nvPicPr>
        <p:blipFill>
          <a:blip r:embed="rId2"/>
          <a:srcRect/>
          <a:stretch>
            <a:fillRect/>
          </a:stretch>
        </p:blipFill>
        <p:spPr bwMode="auto">
          <a:xfrm>
            <a:off x="1154300" y="2679171"/>
            <a:ext cx="2667000" cy="2447925"/>
          </a:xfrm>
          <a:prstGeom prst="rect">
            <a:avLst/>
          </a:prstGeom>
          <a:ln>
            <a:noFill/>
          </a:ln>
          <a:effectLst>
            <a:outerShdw blurRad="190500" algn="tl" rotWithShape="0">
              <a:srgbClr val="000000">
                <a:alpha val="70000"/>
              </a:srgbClr>
            </a:outerShdw>
          </a:effectLst>
        </p:spPr>
      </p:pic>
      <p:sp>
        <p:nvSpPr>
          <p:cNvPr id="10" name="矩形 9"/>
          <p:cNvSpPr/>
          <p:nvPr/>
        </p:nvSpPr>
        <p:spPr>
          <a:xfrm>
            <a:off x="840921" y="5576139"/>
            <a:ext cx="2749471" cy="400110"/>
          </a:xfrm>
          <a:prstGeom prst="rect">
            <a:avLst/>
          </a:prstGeom>
        </p:spPr>
        <p:txBody>
          <a:bodyPr wrap="none">
            <a:spAutoFit/>
          </a:bodyPr>
          <a:lstStyle/>
          <a:p>
            <a:pPr lvl="0" eaLnBrk="0" fontAlgn="base" hangingPunct="0">
              <a:spcBef>
                <a:spcPct val="20000"/>
              </a:spcBef>
              <a:spcAft>
                <a:spcPct val="0"/>
              </a:spcAft>
            </a:pPr>
            <a:r>
              <a:rPr kumimoji="1" lang="zh-CN" altLang="en-US" sz="2000" dirty="0" smtClean="0">
                <a:solidFill>
                  <a:srgbClr val="000000"/>
                </a:solidFill>
                <a:latin typeface="Consolas" panose="020B0609020204030204" pitchFamily="49" charset="0"/>
                <a:ea typeface="华文细黑" panose="02010600040101010101" pitchFamily="2" charset="-122"/>
              </a:rPr>
              <a:t>微软软件生命周期划分</a:t>
            </a:r>
            <a:endParaRPr kumimoji="1" lang="zh-CN" altLang="en-US" sz="2000" dirty="0">
              <a:solidFill>
                <a:srgbClr val="000000"/>
              </a:solidFill>
              <a:latin typeface="Consolas" panose="020B0609020204030204" pitchFamily="49" charset="0"/>
              <a:ea typeface="华文细黑" panose="02010600040101010101" pitchFamily="2" charset="-122"/>
            </a:endParaRPr>
          </a:p>
        </p:txBody>
      </p:sp>
      <p:sp>
        <p:nvSpPr>
          <p:cNvPr id="11" name="矩形 10"/>
          <p:cNvSpPr/>
          <p:nvPr/>
        </p:nvSpPr>
        <p:spPr>
          <a:xfrm>
            <a:off x="5224127" y="5576139"/>
            <a:ext cx="2749471" cy="400110"/>
          </a:xfrm>
          <a:prstGeom prst="rect">
            <a:avLst/>
          </a:prstGeom>
        </p:spPr>
        <p:txBody>
          <a:bodyPr wrap="none">
            <a:spAutoFit/>
          </a:bodyPr>
          <a:lstStyle/>
          <a:p>
            <a:pPr lvl="0" eaLnBrk="0" fontAlgn="base" hangingPunct="0">
              <a:spcBef>
                <a:spcPct val="20000"/>
              </a:spcBef>
              <a:spcAft>
                <a:spcPct val="0"/>
              </a:spcAft>
            </a:pPr>
            <a:r>
              <a:rPr kumimoji="1" lang="zh-CN" altLang="en-US" sz="2000" dirty="0" smtClean="0">
                <a:solidFill>
                  <a:srgbClr val="000000"/>
                </a:solidFill>
                <a:latin typeface="Consolas" panose="020B0609020204030204" pitchFamily="49" charset="0"/>
                <a:ea typeface="华文细黑" panose="02010600040101010101" pitchFamily="2" charset="-122"/>
              </a:rPr>
              <a:t>微软软件生命周期模型</a:t>
            </a:r>
            <a:endParaRPr kumimoji="1" lang="zh-CN" altLang="en-US" sz="2000" dirty="0">
              <a:solidFill>
                <a:srgbClr val="000000"/>
              </a:solidFill>
              <a:latin typeface="Consolas" panose="020B0609020204030204" pitchFamily="49" charset="0"/>
              <a:ea typeface="华文细黑" panose="02010600040101010101" pitchFamily="2" charset="-122"/>
            </a:endParaRPr>
          </a:p>
        </p:txBody>
      </p:sp>
      <p:pic>
        <p:nvPicPr>
          <p:cNvPr id="1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76913" y="2679171"/>
            <a:ext cx="4633686" cy="2788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06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本章小结</a:t>
            </a:r>
          </a:p>
        </p:txBody>
      </p:sp>
      <p:sp>
        <p:nvSpPr>
          <p:cNvPr id="3" name="内容占位符 2"/>
          <p:cNvSpPr>
            <a:spLocks noGrp="1"/>
          </p:cNvSpPr>
          <p:nvPr>
            <p:ph idx="1"/>
          </p:nvPr>
        </p:nvSpPr>
        <p:spPr>
          <a:xfrm>
            <a:off x="609600" y="1494063"/>
            <a:ext cx="8001000" cy="3339889"/>
          </a:xfrm>
        </p:spPr>
        <p:txBody>
          <a:bodyPr/>
          <a:lstStyle/>
          <a:p>
            <a:r>
              <a:rPr lang="en-US" altLang="zh-CN" dirty="0"/>
              <a:t>1.</a:t>
            </a:r>
            <a:r>
              <a:rPr lang="zh-CN" altLang="en-US" dirty="0"/>
              <a:t>本章对计算机软件工程学作一个简短的概述。</a:t>
            </a:r>
          </a:p>
          <a:p>
            <a:r>
              <a:rPr lang="en-US" altLang="zh-CN" dirty="0"/>
              <a:t>2.</a:t>
            </a:r>
            <a:r>
              <a:rPr lang="zh-CN" altLang="en-US" dirty="0"/>
              <a:t>本章</a:t>
            </a:r>
            <a:r>
              <a:rPr lang="zh-CN" altLang="en-US" dirty="0" smtClean="0"/>
              <a:t>介绍软件工程</a:t>
            </a:r>
            <a:r>
              <a:rPr lang="zh-CN" altLang="en-US" dirty="0"/>
              <a:t>的基本原理和方法，详细讲解生命周期相关知识。</a:t>
            </a:r>
          </a:p>
          <a:p>
            <a:r>
              <a:rPr lang="en-US" altLang="zh-CN" dirty="0"/>
              <a:t>3. </a:t>
            </a:r>
            <a:r>
              <a:rPr lang="zh-CN" altLang="en-US" dirty="0"/>
              <a:t>详细讲解几种典型的软件过程模型。</a:t>
            </a:r>
          </a:p>
          <a:p>
            <a:endParaRPr lang="zh-CN" altLang="en-US" dirty="0"/>
          </a:p>
        </p:txBody>
      </p:sp>
    </p:spTree>
    <p:extLst>
      <p:ext uri="{BB962C8B-B14F-4D97-AF65-F5344CB8AC3E}">
        <p14:creationId xmlns:p14="http://schemas.microsoft.com/office/powerpoint/2010/main" val="277295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软件工程</a:t>
            </a:r>
            <a:r>
              <a:rPr lang="en-US" altLang="zh-CN" dirty="0" smtClean="0"/>
              <a:t>VS</a:t>
            </a:r>
            <a:r>
              <a:rPr lang="zh-CN" altLang="en-US" dirty="0" smtClean="0"/>
              <a:t>建筑工程</a:t>
            </a:r>
            <a:endParaRPr lang="zh-CN"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 y="1193071"/>
            <a:ext cx="8000999" cy="499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3869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PM Course Template">
  <a:themeElements>
    <a:clrScheme name="PM Course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M Course Template">
      <a:majorFont>
        <a:latin typeface="宋体"/>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bwMode="auto">
        <a:noFill/>
        <a:ln w="9525">
          <a:solidFill>
            <a:schemeClr val="tx1"/>
          </a:solidFill>
          <a:miter lim="800000"/>
          <a:headEnd/>
          <a:tailEnd type="triangle" w="med" len="med"/>
        </a:ln>
      </a:spPr>
      <a:bodyPr/>
      <a:lstStyle/>
    </a:lnDef>
  </a:objectDefaults>
  <a:extraClrSchemeLst>
    <a:extraClrScheme>
      <a:clrScheme name="PM Course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M Course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M Course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M Course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M Course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M Course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M Course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612</TotalTime>
  <Words>3371</Words>
  <Application>Microsoft Office PowerPoint</Application>
  <PresentationFormat>全屏显示(4:3)</PresentationFormat>
  <Paragraphs>317</Paragraphs>
  <Slides>87</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87</vt:i4>
      </vt:variant>
    </vt:vector>
  </HeadingPairs>
  <TitlesOfParts>
    <vt:vector size="101" baseType="lpstr">
      <vt:lpstr>Aharoni</vt:lpstr>
      <vt:lpstr>Microsoft Yahei</vt:lpstr>
      <vt:lpstr>ZapfDingbats</vt:lpstr>
      <vt:lpstr>黑体</vt:lpstr>
      <vt:lpstr>华文细黑</vt:lpstr>
      <vt:lpstr>楷体_GB2312</vt:lpstr>
      <vt:lpstr>宋体</vt:lpstr>
      <vt:lpstr>Arial</vt:lpstr>
      <vt:lpstr>Book Antiqua</vt:lpstr>
      <vt:lpstr>Calibri</vt:lpstr>
      <vt:lpstr>Consolas</vt:lpstr>
      <vt:lpstr>Times New Roman</vt:lpstr>
      <vt:lpstr>Wingdings</vt:lpstr>
      <vt:lpstr>PM Course Template</vt:lpstr>
      <vt:lpstr>软件工程导论SE33001</vt:lpstr>
      <vt:lpstr>课程性质</vt:lpstr>
      <vt:lpstr>教学目的</vt:lpstr>
      <vt:lpstr>教学内容</vt:lpstr>
      <vt:lpstr>考试方式</vt:lpstr>
      <vt:lpstr>教材</vt:lpstr>
      <vt:lpstr>参考书</vt:lpstr>
      <vt:lpstr>软件工程VS建筑工程</vt:lpstr>
      <vt:lpstr>软件工程VS建筑工程</vt:lpstr>
      <vt:lpstr>软件工程VS建筑工程</vt:lpstr>
      <vt:lpstr>软件工程VS建筑工程</vt:lpstr>
      <vt:lpstr>软件工程VS建筑工程</vt:lpstr>
      <vt:lpstr>软件开发过程出现的问题</vt:lpstr>
      <vt:lpstr>课程核心主题：软件工程三要素</vt:lpstr>
      <vt:lpstr>核心内容：软件生命周期的各过程</vt:lpstr>
      <vt:lpstr>软件工程导论SE33001</vt:lpstr>
      <vt:lpstr>软件的特性</vt:lpstr>
      <vt:lpstr>1.1 软件危机</vt:lpstr>
      <vt:lpstr>软件危机的概念</vt:lpstr>
      <vt:lpstr>软件危机的典型表现</vt:lpstr>
      <vt:lpstr>产生软件危机的原因</vt:lpstr>
      <vt:lpstr>产生软件危机的原因</vt:lpstr>
      <vt:lpstr>软件不会磨损</vt:lpstr>
      <vt:lpstr>软件失效与硬件失效过程不同</vt:lpstr>
      <vt:lpstr>软件在不同阶段修改的代价曲线</vt:lpstr>
      <vt:lpstr>消除软件危机的途径</vt:lpstr>
      <vt:lpstr>1.2 软件工程</vt:lpstr>
      <vt:lpstr>软件工程概念定义</vt:lpstr>
      <vt:lpstr>广泛认可的软件工程概念</vt:lpstr>
      <vt:lpstr>软件工程具有的本质特性</vt:lpstr>
      <vt:lpstr>软件工程的基本原理</vt:lpstr>
      <vt:lpstr>软件工程三要素</vt:lpstr>
      <vt:lpstr>软件工程方法学</vt:lpstr>
      <vt:lpstr>传统方法学特点</vt:lpstr>
      <vt:lpstr>面向对象方法四个要点</vt:lpstr>
      <vt:lpstr>面向对象方法学基本原则</vt:lpstr>
      <vt:lpstr>面向对象方法学优点</vt:lpstr>
      <vt:lpstr>1.3  软件生命周期</vt:lpstr>
      <vt:lpstr>软件生命周期三个阶段</vt:lpstr>
      <vt:lpstr>软件生命周期每个阶段的基本任务</vt:lpstr>
      <vt:lpstr>软件生命周期每个阶段的基本任务</vt:lpstr>
      <vt:lpstr>1.4  软件过程</vt:lpstr>
      <vt:lpstr>软件过程的概念</vt:lpstr>
      <vt:lpstr>瀑布模型</vt:lpstr>
      <vt:lpstr>瀑布模型的特点</vt:lpstr>
      <vt:lpstr>带反馈的瀑布模型</vt:lpstr>
      <vt:lpstr>瀑布模型变形-V模型</vt:lpstr>
      <vt:lpstr>V模型特点</vt:lpstr>
      <vt:lpstr>瀑布模型及其变种的优点</vt:lpstr>
      <vt:lpstr>PowerPoint 演示文稿</vt:lpstr>
      <vt:lpstr>PowerPoint 演示文稿</vt:lpstr>
      <vt:lpstr>快速原型模型</vt:lpstr>
      <vt:lpstr>快速原型模型</vt:lpstr>
      <vt:lpstr>快速原型模型相邻阶段无反馈的原因</vt:lpstr>
      <vt:lpstr>增量模型</vt:lpstr>
      <vt:lpstr>增量模型的优点</vt:lpstr>
      <vt:lpstr>使用增量模型的困难</vt:lpstr>
      <vt:lpstr>风险更大的增量模型</vt:lpstr>
      <vt:lpstr>螺旋模型</vt:lpstr>
      <vt:lpstr>完整的螺旋模型</vt:lpstr>
      <vt:lpstr>喷泉模型</vt:lpstr>
      <vt:lpstr>Rational统一过程的概念</vt:lpstr>
      <vt:lpstr>Rational统一过程-最佳实践</vt:lpstr>
      <vt:lpstr>Rational统一过程-模型</vt:lpstr>
      <vt:lpstr>Rational统一过程-软件生命周期</vt:lpstr>
      <vt:lpstr>RUP-软件生命周期四个阶段</vt:lpstr>
      <vt:lpstr>Rational统一过程-RUP中的迭代</vt:lpstr>
      <vt:lpstr>敏捷过程（Agile）概念</vt:lpstr>
      <vt:lpstr>敏捷过程（Agile）的核心思想</vt:lpstr>
      <vt:lpstr>敏捷过程（Agile）的四条价值观</vt:lpstr>
      <vt:lpstr>敏捷开发包括的方法论</vt:lpstr>
      <vt:lpstr>极限编程（eXtreme Programming, XP）</vt:lpstr>
      <vt:lpstr>极限编程之结对编程</vt:lpstr>
      <vt:lpstr>极限编程的整体开发过程</vt:lpstr>
      <vt:lpstr>Scrum模型</vt:lpstr>
      <vt:lpstr>Scrum模型的角色</vt:lpstr>
      <vt:lpstr>Scrum第一步：头脑风暴</vt:lpstr>
      <vt:lpstr>Scrum第二步：PO决定实现的功能</vt:lpstr>
      <vt:lpstr>Scrum第三步：时间估计</vt:lpstr>
      <vt:lpstr>用扑克牌游戏进行时间估计</vt:lpstr>
      <vt:lpstr>Scrum第四步：冲刺</vt:lpstr>
      <vt:lpstr>冲刺过程</vt:lpstr>
      <vt:lpstr>冲刺过程中的每日立会</vt:lpstr>
      <vt:lpstr>冲刺过程中的时间跟踪</vt:lpstr>
      <vt:lpstr>Scrum第五步：评估</vt:lpstr>
      <vt:lpstr>微软开发过程</vt:lpstr>
      <vt:lpstr>本章小结</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gdxin@hit.edu.cn</dc:creator>
  <cp:lastModifiedBy>gdxin@hit.edu.cn</cp:lastModifiedBy>
  <cp:revision>185</cp:revision>
  <dcterms:created xsi:type="dcterms:W3CDTF">2019-10-20T01:03:39Z</dcterms:created>
  <dcterms:modified xsi:type="dcterms:W3CDTF">2019-11-23T00:52:44Z</dcterms:modified>
</cp:coreProperties>
</file>